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333" r:id="rId3"/>
    <p:sldId id="357" r:id="rId4"/>
    <p:sldId id="358" r:id="rId5"/>
    <p:sldId id="359" r:id="rId6"/>
    <p:sldId id="360" r:id="rId7"/>
    <p:sldId id="361" r:id="rId8"/>
    <p:sldId id="364" r:id="rId9"/>
    <p:sldId id="362" r:id="rId10"/>
    <p:sldId id="365" r:id="rId11"/>
    <p:sldId id="371" r:id="rId12"/>
    <p:sldId id="366" r:id="rId13"/>
    <p:sldId id="393" r:id="rId14"/>
    <p:sldId id="367" r:id="rId15"/>
    <p:sldId id="368" r:id="rId16"/>
    <p:sldId id="369" r:id="rId17"/>
    <p:sldId id="363" r:id="rId18"/>
    <p:sldId id="377" r:id="rId19"/>
    <p:sldId id="378" r:id="rId20"/>
    <p:sldId id="372" r:id="rId21"/>
    <p:sldId id="373" r:id="rId22"/>
    <p:sldId id="379" r:id="rId23"/>
    <p:sldId id="380" r:id="rId24"/>
    <p:sldId id="381" r:id="rId25"/>
    <p:sldId id="382" r:id="rId26"/>
    <p:sldId id="383" r:id="rId27"/>
    <p:sldId id="374" r:id="rId28"/>
    <p:sldId id="384" r:id="rId29"/>
    <p:sldId id="391" r:id="rId30"/>
    <p:sldId id="375" r:id="rId31"/>
    <p:sldId id="376" r:id="rId32"/>
    <p:sldId id="385" r:id="rId33"/>
    <p:sldId id="386" r:id="rId34"/>
    <p:sldId id="389" r:id="rId35"/>
    <p:sldId id="392" r:id="rId36"/>
    <p:sldId id="387" r:id="rId37"/>
    <p:sldId id="390" r:id="rId38"/>
    <p:sldId id="388" r:id="rId39"/>
    <p:sldId id="328" r:id="rId40"/>
    <p:sldId id="329" r:id="rId4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C7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911" autoAdjust="0"/>
    <p:restoredTop sz="97509" autoAdjust="0"/>
  </p:normalViewPr>
  <p:slideViewPr>
    <p:cSldViewPr snapToGrid="0">
      <p:cViewPr varScale="1">
        <p:scale>
          <a:sx n="106" d="100"/>
          <a:sy n="106" d="100"/>
        </p:scale>
        <p:origin x="1368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3" d="100"/>
          <a:sy n="53" d="100"/>
        </p:scale>
        <p:origin x="-2820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A0AC84-400D-48A2-8A4C-D19F46ADAF0F}" type="datetimeFigureOut">
              <a:rPr lang="pt-BR" smtClean="0"/>
              <a:t>09/08/2024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91F19-EBED-478C-84DF-A92F78F3D1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6835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91F19-EBED-478C-84DF-A92F78F3D11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2366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91F19-EBED-478C-84DF-A92F78F3D119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1118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Agrupar 14">
            <a:extLst>
              <a:ext uri="{FF2B5EF4-FFF2-40B4-BE49-F238E27FC236}">
                <a16:creationId xmlns:a16="http://schemas.microsoft.com/office/drawing/2014/main" id="{A2A70C11-163A-23C5-0295-ED293B431DC3}"/>
              </a:ext>
            </a:extLst>
          </p:cNvPr>
          <p:cNvGrpSpPr/>
          <p:nvPr userDrawn="1"/>
        </p:nvGrpSpPr>
        <p:grpSpPr>
          <a:xfrm>
            <a:off x="0" y="0"/>
            <a:ext cx="12205386" cy="6858000"/>
            <a:chOff x="0" y="0"/>
            <a:chExt cx="12205386" cy="6858000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A68DEA66-86BB-02E5-3D0F-6FC131C7470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205386" cy="6858000"/>
            </a:xfrm>
            <a:prstGeom prst="rect">
              <a:avLst/>
            </a:prstGeom>
          </p:spPr>
        </p:pic>
        <p:pic>
          <p:nvPicPr>
            <p:cNvPr id="11" name="Espaço Reservado para Conteúdo 3">
              <a:extLst>
                <a:ext uri="{FF2B5EF4-FFF2-40B4-BE49-F238E27FC236}">
                  <a16:creationId xmlns:a16="http://schemas.microsoft.com/office/drawing/2014/main" id="{F9B3C03A-CC58-89E9-ED98-D8786E3EEA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50420" y="1123950"/>
              <a:ext cx="2981325" cy="2305050"/>
            </a:xfrm>
            <a:prstGeom prst="rect">
              <a:avLst/>
            </a:prstGeom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89AD69FE-073D-3E5B-0A12-100F37A70341}"/>
                </a:ext>
              </a:extLst>
            </p:cNvPr>
            <p:cNvSpPr txBox="1"/>
            <p:nvPr userDrawn="1"/>
          </p:nvSpPr>
          <p:spPr>
            <a:xfrm>
              <a:off x="3801074" y="1404216"/>
              <a:ext cx="8236688" cy="15696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BR" sz="4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Operador de Sistemas Computacionais em Rede</a:t>
              </a: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F316A52A-1BF0-32D2-CD75-08FFDD81214A}"/>
                </a:ext>
              </a:extLst>
            </p:cNvPr>
            <p:cNvSpPr txBox="1"/>
            <p:nvPr userDrawn="1"/>
          </p:nvSpPr>
          <p:spPr>
            <a:xfrm>
              <a:off x="499787" y="5976239"/>
              <a:ext cx="2743200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 sz="2000" b="1" dirty="0">
                  <a:solidFill>
                    <a:srgbClr val="FFFFFF"/>
                  </a:solidFill>
                  <a:latin typeface="Tw Cen MT" panose="020B0602020104020603" pitchFamily="34" charset="0"/>
                </a:rPr>
                <a:t>Anthony Freitas</a:t>
              </a:r>
              <a:endParaRPr lang="pt-BR" sz="2000" dirty="0">
                <a:latin typeface="Tw Cen MT" panose="020B0602020104020603" pitchFamily="34" charset="0"/>
              </a:endParaRPr>
            </a:p>
          </p:txBody>
        </p:sp>
        <p:pic>
          <p:nvPicPr>
            <p:cNvPr id="14" name="Imagem 13" descr="LOGO_SENAI_BRANCO.png">
              <a:extLst>
                <a:ext uri="{FF2B5EF4-FFF2-40B4-BE49-F238E27FC236}">
                  <a16:creationId xmlns:a16="http://schemas.microsoft.com/office/drawing/2014/main" id="{DD53B904-6B4E-6622-7A18-19AAACAB8E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9484546" y="5628577"/>
              <a:ext cx="1600200" cy="695325"/>
            </a:xfrm>
            <a:prstGeom prst="rect">
              <a:avLst/>
            </a:prstGeom>
          </p:spPr>
        </p:pic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316A52A-1BF0-32D2-CD75-08FFDD81214A}"/>
              </a:ext>
            </a:extLst>
          </p:cNvPr>
          <p:cNvSpPr txBox="1"/>
          <p:nvPr userDrawn="1"/>
        </p:nvSpPr>
        <p:spPr>
          <a:xfrm>
            <a:off x="6034772" y="3093478"/>
            <a:ext cx="376929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 dirty="0">
                <a:solidFill>
                  <a:srgbClr val="FFFFFF"/>
                </a:solidFill>
                <a:latin typeface="Tw Cen MT" panose="020B0602020104020603" pitchFamily="34" charset="0"/>
              </a:rPr>
              <a:t>CURSO</a:t>
            </a:r>
            <a:r>
              <a:rPr lang="pt-BR" sz="2000" b="1" baseline="0" dirty="0">
                <a:solidFill>
                  <a:srgbClr val="FFFFFF"/>
                </a:solidFill>
                <a:latin typeface="Tw Cen MT" panose="020B0602020104020603" pitchFamily="34" charset="0"/>
              </a:rPr>
              <a:t> DE QUALIFICAÇÃO</a:t>
            </a:r>
            <a:endParaRPr lang="pt-BR" sz="20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683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9502833" cy="1325563"/>
          </a:xfrm>
        </p:spPr>
        <p:txBody>
          <a:bodyPr>
            <a:normAutofit/>
          </a:bodyPr>
          <a:lstStyle>
            <a:lvl1pPr>
              <a:defRPr sz="3600" i="1"/>
            </a:lvl1pPr>
          </a:lstStyle>
          <a:p>
            <a:br>
              <a:rPr lang="pt-BR" dirty="0"/>
            </a:br>
            <a:endParaRPr lang="de-DE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9502833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24/01/24 a 02/02/24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Workshop Técnico Informática – SENAI MARACANÃ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730433" cy="365125"/>
          </a:xfrm>
        </p:spPr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3B618C60-EFB4-029A-01D7-E1ECAC56268E}"/>
              </a:ext>
            </a:extLst>
          </p:cNvPr>
          <p:cNvGrpSpPr/>
          <p:nvPr userDrawn="1"/>
        </p:nvGrpSpPr>
        <p:grpSpPr>
          <a:xfrm>
            <a:off x="10533321" y="0"/>
            <a:ext cx="1658679" cy="6858000"/>
            <a:chOff x="10533321" y="0"/>
            <a:chExt cx="1658679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0A9C25B-A099-2510-7C2B-A7F26CC97543}"/>
                </a:ext>
              </a:extLst>
            </p:cNvPr>
            <p:cNvSpPr/>
            <p:nvPr/>
          </p:nvSpPr>
          <p:spPr>
            <a:xfrm>
              <a:off x="10533321" y="0"/>
              <a:ext cx="1658679" cy="6858000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9" name="Imagem 8" descr="LOGO_SENAI_BRANCO.png">
              <a:extLst>
                <a:ext uri="{FF2B5EF4-FFF2-40B4-BE49-F238E27FC236}">
                  <a16:creationId xmlns:a16="http://schemas.microsoft.com/office/drawing/2014/main" id="{7F6F1B7E-0099-9C63-6A74-5E79071E9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64086" y="5810192"/>
              <a:ext cx="1000125" cy="581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00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81451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711939" y="1825625"/>
            <a:ext cx="4681451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09.08.2024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782790" cy="365125"/>
          </a:xfrm>
        </p:spPr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4DBA4536-C8B1-6B6E-89A5-40D4A9195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02833" cy="1325563"/>
          </a:xfrm>
        </p:spPr>
        <p:txBody>
          <a:bodyPr>
            <a:normAutofit/>
          </a:bodyPr>
          <a:lstStyle>
            <a:lvl1pPr>
              <a:defRPr sz="3600" i="1"/>
            </a:lvl1pPr>
          </a:lstStyle>
          <a:p>
            <a:endParaRPr lang="de-DE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96AB6E75-D25A-3DB2-3C7D-A9C673A01EA4}"/>
              </a:ext>
            </a:extLst>
          </p:cNvPr>
          <p:cNvGrpSpPr/>
          <p:nvPr userDrawn="1"/>
        </p:nvGrpSpPr>
        <p:grpSpPr>
          <a:xfrm>
            <a:off x="10533321" y="0"/>
            <a:ext cx="1658679" cy="6858000"/>
            <a:chOff x="10533321" y="0"/>
            <a:chExt cx="1658679" cy="6858000"/>
          </a:xfrm>
        </p:grpSpPr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3BE77F7E-5154-2AD6-E8F4-28B7C0B7488E}"/>
                </a:ext>
              </a:extLst>
            </p:cNvPr>
            <p:cNvSpPr/>
            <p:nvPr/>
          </p:nvSpPr>
          <p:spPr>
            <a:xfrm>
              <a:off x="10533321" y="0"/>
              <a:ext cx="1658679" cy="6858000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11" name="Imagem 10" descr="LOGO_SENAI_BRANCO.png">
              <a:extLst>
                <a:ext uri="{FF2B5EF4-FFF2-40B4-BE49-F238E27FC236}">
                  <a16:creationId xmlns:a16="http://schemas.microsoft.com/office/drawing/2014/main" id="{6A679E38-7851-63E2-7256-7C0BE0CD1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64086" y="5810192"/>
              <a:ext cx="1000125" cy="581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4613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09.08.2024</a:t>
            </a:fld>
            <a:endParaRPr lang="de-DE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7FBD1D2-469D-455D-C48C-CCCCDDB1AD2B}"/>
              </a:ext>
            </a:extLst>
          </p:cNvPr>
          <p:cNvGrpSpPr/>
          <p:nvPr userDrawn="1"/>
        </p:nvGrpSpPr>
        <p:grpSpPr>
          <a:xfrm>
            <a:off x="10533321" y="0"/>
            <a:ext cx="1658679" cy="6858000"/>
            <a:chOff x="10533321" y="0"/>
            <a:chExt cx="1658679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D4685FE-1748-BE59-BBEA-3423C14BD489}"/>
                </a:ext>
              </a:extLst>
            </p:cNvPr>
            <p:cNvSpPr/>
            <p:nvPr/>
          </p:nvSpPr>
          <p:spPr>
            <a:xfrm>
              <a:off x="10533321" y="0"/>
              <a:ext cx="1658679" cy="6858000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9" name="Imagem 8" descr="LOGO_SENAI_BRANCO.png">
              <a:extLst>
                <a:ext uri="{FF2B5EF4-FFF2-40B4-BE49-F238E27FC236}">
                  <a16:creationId xmlns:a16="http://schemas.microsoft.com/office/drawing/2014/main" id="{0A74B2E9-15A2-D1FE-593A-2D2950357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64086" y="5810192"/>
              <a:ext cx="1000125" cy="581025"/>
            </a:xfrm>
            <a:prstGeom prst="rect">
              <a:avLst/>
            </a:prstGeom>
          </p:spPr>
        </p:pic>
      </p:grpSp>
      <p:sp>
        <p:nvSpPr>
          <p:cNvPr id="10" name="Título 1">
            <a:extLst>
              <a:ext uri="{FF2B5EF4-FFF2-40B4-BE49-F238E27FC236}">
                <a16:creationId xmlns:a16="http://schemas.microsoft.com/office/drawing/2014/main" id="{796A7A20-03B2-0470-150D-FDAE7086D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517525"/>
            <a:ext cx="9502833" cy="1325563"/>
          </a:xfrm>
        </p:spPr>
        <p:txBody>
          <a:bodyPr>
            <a:normAutofit/>
          </a:bodyPr>
          <a:lstStyle>
            <a:lvl1pPr>
              <a:defRPr sz="3600" i="1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8533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09.08.2024</a:t>
            </a:fld>
            <a:endParaRPr lang="de-DE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730433" cy="365125"/>
          </a:xfrm>
        </p:spPr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989706D1-3BD7-A4F2-69FD-7AB13A753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02833" cy="1325563"/>
          </a:xfrm>
        </p:spPr>
        <p:txBody>
          <a:bodyPr>
            <a:normAutofit/>
          </a:bodyPr>
          <a:lstStyle>
            <a:lvl1pPr>
              <a:defRPr sz="3600" i="1"/>
            </a:lvl1pPr>
          </a:lstStyle>
          <a:p>
            <a:endParaRPr lang="de-DE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A75C656F-5CB2-016B-B196-8B665D3E44E5}"/>
              </a:ext>
            </a:extLst>
          </p:cNvPr>
          <p:cNvGrpSpPr/>
          <p:nvPr userDrawn="1"/>
        </p:nvGrpSpPr>
        <p:grpSpPr>
          <a:xfrm>
            <a:off x="10533321" y="0"/>
            <a:ext cx="1658679" cy="6858000"/>
            <a:chOff x="10533321" y="0"/>
            <a:chExt cx="1658679" cy="6858000"/>
          </a:xfrm>
        </p:grpSpPr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DC0EB040-18E8-6C4D-6FD4-D83A2FC77DBB}"/>
                </a:ext>
              </a:extLst>
            </p:cNvPr>
            <p:cNvSpPr/>
            <p:nvPr/>
          </p:nvSpPr>
          <p:spPr>
            <a:xfrm>
              <a:off x="10533321" y="0"/>
              <a:ext cx="1658679" cy="6858000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8" name="Imagem 7" descr="LOGO_SENAI_BRANCO.png">
              <a:extLst>
                <a:ext uri="{FF2B5EF4-FFF2-40B4-BE49-F238E27FC236}">
                  <a16:creationId xmlns:a16="http://schemas.microsoft.com/office/drawing/2014/main" id="{07384716-9E61-EACC-5A3B-5C458624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64086" y="5810192"/>
              <a:ext cx="1000125" cy="581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8281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365125"/>
            <a:ext cx="5141219" cy="54959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09.08.2024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713807" cy="365125"/>
          </a:xfrm>
        </p:spPr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E79C2D5-AD69-0E28-78BD-BD15C5769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932237" cy="1325563"/>
          </a:xfrm>
        </p:spPr>
        <p:txBody>
          <a:bodyPr>
            <a:noAutofit/>
          </a:bodyPr>
          <a:lstStyle>
            <a:lvl1pPr>
              <a:defRPr sz="2000" i="1"/>
            </a:lvl1pPr>
          </a:lstStyle>
          <a:p>
            <a:endParaRPr lang="de-DE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9021B03-FE1A-2872-B6D0-516D14DA8F56}"/>
              </a:ext>
            </a:extLst>
          </p:cNvPr>
          <p:cNvGrpSpPr/>
          <p:nvPr userDrawn="1"/>
        </p:nvGrpSpPr>
        <p:grpSpPr>
          <a:xfrm>
            <a:off x="10533321" y="0"/>
            <a:ext cx="1658679" cy="6858000"/>
            <a:chOff x="10533321" y="0"/>
            <a:chExt cx="1658679" cy="6858000"/>
          </a:xfrm>
        </p:grpSpPr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FC330974-AE02-C652-63D4-FF981DA583F9}"/>
                </a:ext>
              </a:extLst>
            </p:cNvPr>
            <p:cNvSpPr/>
            <p:nvPr/>
          </p:nvSpPr>
          <p:spPr>
            <a:xfrm>
              <a:off x="10533321" y="0"/>
              <a:ext cx="1658679" cy="6858000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11" name="Imagem 10" descr="LOGO_SENAI_BRANCO.png">
              <a:extLst>
                <a:ext uri="{FF2B5EF4-FFF2-40B4-BE49-F238E27FC236}">
                  <a16:creationId xmlns:a16="http://schemas.microsoft.com/office/drawing/2014/main" id="{A2E4C1B6-5E25-9FE2-8C55-FAAA80E28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64086" y="5810192"/>
              <a:ext cx="1000125" cy="581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5566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51C7C-CEA3-4CAA-BE4B-344879E7C377}" type="datetimeFigureOut">
              <a:rPr lang="de-DE" smtClean="0"/>
              <a:t>09.08.2024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74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7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labs.com.br/blog/sac-nas-redes-sociais/" TargetMode="External"/><Relationship Id="rId7" Type="http://schemas.openxmlformats.org/officeDocument/2006/relationships/image" Target="../media/image28.png"/><Relationship Id="rId2" Type="http://schemas.openxmlformats.org/officeDocument/2006/relationships/hyperlink" Target="https://www.mlabs.com.br/blog/categoria/facebook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labs.com.br/blog/guia-anuncios-facebook-ads/" TargetMode="External"/><Relationship Id="rId5" Type="http://schemas.openxmlformats.org/officeDocument/2006/relationships/hyperlink" Target="https://www.mlabs.com.br/blog/como-fazer-transmissao-ao-vivo-no-facebook-aumente-o-alcance-organico/" TargetMode="External"/><Relationship Id="rId4" Type="http://schemas.openxmlformats.org/officeDocument/2006/relationships/hyperlink" Target="https://www.mlabs.com.br/blog/loja-virtual-no-facebook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541868" y="365125"/>
            <a:ext cx="9799166" cy="1325563"/>
          </a:xfrm>
        </p:spPr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REDES SOCIAIS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80" y="1537758"/>
            <a:ext cx="5438775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241" y="1998133"/>
            <a:ext cx="6083743" cy="4395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8752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541868" y="365125"/>
            <a:ext cx="9799166" cy="1325563"/>
          </a:xfrm>
        </p:spPr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REDES SOCIAIS</a:t>
            </a:r>
          </a:p>
        </p:txBody>
      </p:sp>
      <p:sp>
        <p:nvSpPr>
          <p:cNvPr id="2" name="Retângulo 1"/>
          <p:cNvSpPr/>
          <p:nvPr/>
        </p:nvSpPr>
        <p:spPr>
          <a:xfrm>
            <a:off x="177800" y="1640344"/>
            <a:ext cx="89662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u="sng" dirty="0" err="1">
                <a:hlinkClick r:id="rId2"/>
              </a:rPr>
              <a:t>Facebook</a:t>
            </a:r>
            <a:r>
              <a:rPr lang="pt-BR" dirty="0"/>
              <a:t> é um gigante das redes sociais. </a:t>
            </a:r>
            <a:r>
              <a:rPr lang="pt-BR" b="1" dirty="0"/>
              <a:t>90% dos usuários de Internet no Brasil usam a rede social</a:t>
            </a:r>
            <a:r>
              <a:rPr lang="pt-BR" dirty="0"/>
              <a:t> — cerca de 120 milhões de pessoas.</a:t>
            </a:r>
          </a:p>
          <a:p>
            <a:endParaRPr lang="pt-BR" dirty="0"/>
          </a:p>
          <a:p>
            <a:r>
              <a:rPr lang="pt-BR" dirty="0"/>
              <a:t>Você pode aproveitar essa plataforma para: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Divulgar seu negócio e construir a imagem da marca;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Publicar lançamentos, ofertas e promoções;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Interagir com o público e fazer o atendimento ao consumidor (</a:t>
            </a:r>
            <a:r>
              <a:rPr lang="pt-BR" b="1" u="sng" dirty="0">
                <a:hlinkClick r:id="rId3"/>
              </a:rPr>
              <a:t>SAC</a:t>
            </a:r>
            <a:r>
              <a:rPr lang="pt-BR" dirty="0"/>
              <a:t>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Levar tráfego para o seu site;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Criar uma </a:t>
            </a:r>
            <a:r>
              <a:rPr lang="pt-BR" b="1" u="sng" dirty="0">
                <a:hlinkClick r:id="rId4"/>
              </a:rPr>
              <a:t>loja virtual</a:t>
            </a:r>
            <a:r>
              <a:rPr lang="pt-BR" dirty="0"/>
              <a:t> para vender seus produtos;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Criar uma comunidade em torno da sua marca;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Participar de grupos sobre a sua área de atuação;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Criar eventos e convidar o público para participar;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Fazer </a:t>
            </a:r>
            <a:r>
              <a:rPr lang="pt-BR" b="1" u="sng" dirty="0">
                <a:hlinkClick r:id="rId5"/>
              </a:rPr>
              <a:t>transmissões ao vivo</a:t>
            </a:r>
            <a:r>
              <a:rPr lang="pt-BR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Criar </a:t>
            </a:r>
            <a:r>
              <a:rPr lang="pt-BR" b="1" u="sng" dirty="0">
                <a:hlinkClick r:id="rId6"/>
              </a:rPr>
              <a:t>anúncios pagos</a:t>
            </a:r>
            <a:r>
              <a:rPr lang="pt-BR" dirty="0"/>
              <a:t> para públicos segmentados.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7" y="3267221"/>
            <a:ext cx="4502347" cy="33644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7519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541868" y="365125"/>
            <a:ext cx="9799166" cy="1325563"/>
          </a:xfrm>
        </p:spPr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REDES SOCIAIS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21584EA-3711-FE26-30E6-31FDAE4F6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45" y="1379479"/>
            <a:ext cx="7011378" cy="196242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50C05D5-5D53-BABF-433C-855DEFD03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850" y="3743483"/>
            <a:ext cx="6744641" cy="246731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C184DDB-B9D2-ABCD-1E8E-E3CF71B0F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10" y="4267347"/>
            <a:ext cx="2778502" cy="152736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410FFEF-75EA-F93F-DCD7-CB3265953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675" y="1611239"/>
            <a:ext cx="1850944" cy="181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53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541868" y="365125"/>
            <a:ext cx="9799166" cy="1325563"/>
          </a:xfrm>
        </p:spPr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REDES SOCIAIS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BDEC14C-691D-BA4E-66C9-DF3C94F6B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60" y="1465689"/>
            <a:ext cx="7020905" cy="17718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4A350CC-61C5-E313-A6B9-020BDFE97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761" y="3620415"/>
            <a:ext cx="6973273" cy="227679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356B8DB-539F-DED8-FED1-2A4BA844F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773" y="1408530"/>
            <a:ext cx="1867161" cy="188621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A4CAB6B-FB28-2654-1FE1-A1C4E1886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457" y="3858573"/>
            <a:ext cx="1838582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679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541868" y="365125"/>
            <a:ext cx="9799166" cy="1325563"/>
          </a:xfrm>
        </p:spPr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REDES SOCIAIS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8F94BF8-EA95-4DA3-8944-7D67BF7D0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36" y="1617268"/>
            <a:ext cx="7325747" cy="204816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7007647-FA6F-4202-D1A1-B3A98D4D8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287" y="3954677"/>
            <a:ext cx="7144747" cy="257210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EAD9BE5-92DE-9BCE-E4C0-E463A1BBB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4683" y="1690688"/>
            <a:ext cx="1928501" cy="211944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0EAC53F-5690-B686-B31D-6F122E6ED2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97" y="4172202"/>
            <a:ext cx="1895740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519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88401" y="137340"/>
            <a:ext cx="3450710" cy="1042900"/>
          </a:xfrm>
        </p:spPr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REDES SOCIAIS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EF6B901-914F-8081-5F5A-624F18772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90" y="1288881"/>
            <a:ext cx="7287642" cy="172426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7FD6CD3-832B-7B33-2F5A-2383AA7166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69"/>
          <a:stretch/>
        </p:blipFill>
        <p:spPr>
          <a:xfrm>
            <a:off x="3089301" y="3240932"/>
            <a:ext cx="7135221" cy="161947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E3A7E7D-4512-7F85-27DC-04820342A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01" y="4969049"/>
            <a:ext cx="7135221" cy="155279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4DF4162-E365-6CA0-0D17-A6C4CC2D7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4081" y="4860408"/>
            <a:ext cx="2076740" cy="182905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0682936-99DF-7E20-0EA5-AA3EFAEE48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253" y="3069458"/>
            <a:ext cx="1790950" cy="179095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FDC2962-472D-44C8-84E8-AC424E08C0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9510" y="1421358"/>
            <a:ext cx="1538701" cy="181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519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541868" y="365125"/>
            <a:ext cx="9799166" cy="1325563"/>
          </a:xfrm>
        </p:spPr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REDES SOCIAIS</a:t>
            </a:r>
          </a:p>
        </p:txBody>
      </p:sp>
    </p:spTree>
    <p:extLst>
      <p:ext uri="{BB962C8B-B14F-4D97-AF65-F5344CB8AC3E}">
        <p14:creationId xmlns:p14="http://schemas.microsoft.com/office/powerpoint/2010/main" val="4057519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68841" y="155974"/>
            <a:ext cx="5513393" cy="948550"/>
          </a:xfrm>
        </p:spPr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CÓDIGOS MALICIOSOS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41" y="1294647"/>
            <a:ext cx="9779682" cy="5330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5337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396347" y="337043"/>
            <a:ext cx="5187469" cy="658839"/>
          </a:xfrm>
        </p:spPr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CÓDIGOS MALICIOSOS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47" y="1470024"/>
            <a:ext cx="9535053" cy="5117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641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05871" y="346096"/>
            <a:ext cx="5622034" cy="685999"/>
          </a:xfrm>
        </p:spPr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CÓDIGOS MALICIOSOS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70" y="1057764"/>
            <a:ext cx="9715903" cy="5454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5230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8571F3B1-35D1-7945-4020-A66FCF8C74D5}"/>
              </a:ext>
            </a:extLst>
          </p:cNvPr>
          <p:cNvSpPr txBox="1"/>
          <p:nvPr/>
        </p:nvSpPr>
        <p:spPr>
          <a:xfrm>
            <a:off x="2764499" y="2809487"/>
            <a:ext cx="7787713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b="1">
                <a:solidFill>
                  <a:schemeClr val="accent1"/>
                </a:solidFill>
                <a:latin typeface="+mj-lt"/>
                <a:ea typeface="Calibri Light"/>
                <a:cs typeface="Calibri Light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dirty="0" err="1">
                <a:solidFill>
                  <a:srgbClr val="00B0F0"/>
                </a:solidFill>
                <a:latin typeface="+mn-lt"/>
                <a:ea typeface="+mn-ea"/>
                <a:cs typeface="+mn-cs"/>
              </a:rPr>
              <a:t>Instrutor</a:t>
            </a:r>
            <a:r>
              <a:rPr lang="en-US" sz="2800" dirty="0">
                <a:solidFill>
                  <a:srgbClr val="00B0F0"/>
                </a:solidFill>
                <a:latin typeface="+mn-lt"/>
                <a:ea typeface="+mn-ea"/>
                <a:cs typeface="+mn-cs"/>
              </a:rPr>
              <a:t>: Anthony Samuel Sobral de Freitas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00B0F0"/>
                </a:solidFill>
                <a:latin typeface="+mn-lt"/>
                <a:ea typeface="+mn-ea"/>
                <a:cs typeface="+mn-cs"/>
              </a:rPr>
              <a:t>anthony.freitas@docente.senai.br 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8A56814-DCFE-26DB-2E16-90FA4A2E1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70" y="3659671"/>
            <a:ext cx="1839388" cy="2545866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47828" y="1316335"/>
            <a:ext cx="105609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FERRAMENTAS DE INTERNET</a:t>
            </a:r>
            <a:endParaRPr lang="pt-BR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33696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345498" y="311693"/>
            <a:ext cx="4513676" cy="1133475"/>
          </a:xfrm>
        </p:spPr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Golpes na Internet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98" y="1647731"/>
            <a:ext cx="7286573" cy="4235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721" y="5842528"/>
            <a:ext cx="1028700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1D605AB-4B52-5F3B-3FA9-63E0CF6A7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8926" y="1647731"/>
            <a:ext cx="4766611" cy="286994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88106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340564" y="270125"/>
            <a:ext cx="4359495" cy="1325563"/>
          </a:xfrm>
        </p:spPr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Golpes mais comuns</a:t>
            </a:r>
          </a:p>
        </p:txBody>
      </p:sp>
      <p:sp>
        <p:nvSpPr>
          <p:cNvPr id="2" name="Retângulo 1"/>
          <p:cNvSpPr/>
          <p:nvPr/>
        </p:nvSpPr>
        <p:spPr>
          <a:xfrm>
            <a:off x="4900547" y="612844"/>
            <a:ext cx="544756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Golpe do Pix</a:t>
            </a:r>
          </a:p>
          <a:p>
            <a:r>
              <a:rPr lang="pt-BR" sz="2400" dirty="0"/>
              <a:t>Existem várias versões do golpe do Pix, de modo geral, a pessoa é convencida a realizar uma transferência para outra conta. Os motivos são os mais diversos:</a:t>
            </a:r>
          </a:p>
          <a:p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falso sequestro;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envio do comprovante de Pix falso para "devolver" o valor;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pedido de empréstimo de supostos conhecidos;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promoção de produtos ou serviços falsa;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falsas oportunidades de investimentos;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mensagens, e-mails e WhatsApp direcionando para links com vírus.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DB0214A-2EC2-0574-D06F-4259CFB8E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61" y="2245807"/>
            <a:ext cx="4068011" cy="301650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88106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23619" y="415904"/>
            <a:ext cx="5543437" cy="11320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Golpes mais </a:t>
            </a:r>
            <a:r>
              <a:rPr lang="en-US" sz="5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comuns</a:t>
            </a:r>
            <a:endParaRPr 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ângulo 1"/>
          <p:cNvSpPr/>
          <p:nvPr/>
        </p:nvSpPr>
        <p:spPr>
          <a:xfrm>
            <a:off x="289712" y="2145672"/>
            <a:ext cx="4593958" cy="4581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Golpe da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confirmação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dados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Esse</a:t>
            </a:r>
            <a:r>
              <a:rPr lang="en-US" sz="2000" dirty="0"/>
              <a:t> </a:t>
            </a:r>
            <a:r>
              <a:rPr lang="en-US" sz="2000" dirty="0" err="1"/>
              <a:t>tipo</a:t>
            </a:r>
            <a:r>
              <a:rPr lang="en-US" sz="2000" dirty="0"/>
              <a:t> de golpe </a:t>
            </a:r>
            <a:r>
              <a:rPr lang="en-US" sz="2000" dirty="0" err="1"/>
              <a:t>ocorre</a:t>
            </a:r>
            <a:r>
              <a:rPr lang="en-US" sz="2000" dirty="0"/>
              <a:t> </a:t>
            </a:r>
            <a:r>
              <a:rPr lang="en-US" sz="2000" dirty="0" err="1"/>
              <a:t>quando</a:t>
            </a:r>
            <a:r>
              <a:rPr lang="en-US" sz="2000" dirty="0"/>
              <a:t> um </a:t>
            </a:r>
            <a:r>
              <a:rPr lang="en-US" sz="2000" dirty="0" err="1"/>
              <a:t>criminoso</a:t>
            </a:r>
            <a:r>
              <a:rPr lang="en-US" sz="2000" dirty="0"/>
              <a:t> </a:t>
            </a:r>
            <a:r>
              <a:rPr lang="en-US" sz="2000" dirty="0" err="1"/>
              <a:t>entra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contato</a:t>
            </a:r>
            <a:r>
              <a:rPr lang="en-US" sz="2000" dirty="0"/>
              <a:t> com </a:t>
            </a:r>
            <a:r>
              <a:rPr lang="en-US" sz="2000" dirty="0" err="1"/>
              <a:t>você</a:t>
            </a:r>
            <a:r>
              <a:rPr lang="en-US" sz="2000" dirty="0"/>
              <a:t>, </a:t>
            </a:r>
            <a:r>
              <a:rPr lang="en-US" sz="2000" dirty="0" err="1"/>
              <a:t>seja</a:t>
            </a:r>
            <a:r>
              <a:rPr lang="en-US" sz="2000" dirty="0"/>
              <a:t> </a:t>
            </a:r>
            <a:r>
              <a:rPr lang="en-US" sz="2000" dirty="0" err="1"/>
              <a:t>por</a:t>
            </a:r>
            <a:r>
              <a:rPr lang="en-US" sz="2000" dirty="0"/>
              <a:t> </a:t>
            </a:r>
            <a:r>
              <a:rPr lang="en-US" sz="2000" dirty="0" err="1"/>
              <a:t>ligação</a:t>
            </a:r>
            <a:r>
              <a:rPr lang="en-US" sz="2000" dirty="0"/>
              <a:t> </a:t>
            </a:r>
            <a:r>
              <a:rPr lang="en-US" sz="2000" dirty="0" err="1"/>
              <a:t>ou</a:t>
            </a:r>
            <a:r>
              <a:rPr lang="en-US" sz="2000" dirty="0"/>
              <a:t> </a:t>
            </a:r>
            <a:r>
              <a:rPr lang="en-US" sz="2000" dirty="0" err="1"/>
              <a:t>mensagem</a:t>
            </a:r>
            <a:r>
              <a:rPr lang="en-US" sz="2000" dirty="0"/>
              <a:t>, </a:t>
            </a:r>
            <a:r>
              <a:rPr lang="en-US" sz="2000" b="1" dirty="0" err="1"/>
              <a:t>dizendo</a:t>
            </a:r>
            <a:r>
              <a:rPr lang="en-US" sz="2000" b="1" dirty="0"/>
              <a:t> ser um </a:t>
            </a:r>
            <a:r>
              <a:rPr lang="en-US" sz="2000" b="1" dirty="0" err="1"/>
              <a:t>prestador</a:t>
            </a:r>
            <a:r>
              <a:rPr lang="en-US" sz="2000" b="1" dirty="0"/>
              <a:t> de </a:t>
            </a:r>
            <a:r>
              <a:rPr lang="en-US" sz="2000" b="1" dirty="0" err="1"/>
              <a:t>serviço</a:t>
            </a:r>
            <a:r>
              <a:rPr lang="en-US" sz="2000" b="1" dirty="0"/>
              <a:t> de </a:t>
            </a:r>
            <a:r>
              <a:rPr lang="en-US" sz="2000" b="1" dirty="0" err="1"/>
              <a:t>alguma</a:t>
            </a:r>
            <a:r>
              <a:rPr lang="en-US" sz="2000" b="1" dirty="0"/>
              <a:t> </a:t>
            </a:r>
            <a:r>
              <a:rPr lang="en-US" sz="2000" b="1" dirty="0" err="1"/>
              <a:t>instituição</a:t>
            </a:r>
            <a:r>
              <a:rPr lang="en-US" sz="2000" b="1" dirty="0"/>
              <a:t> com a qual </a:t>
            </a:r>
            <a:r>
              <a:rPr lang="en-US" sz="2000" b="1" dirty="0" err="1"/>
              <a:t>você</a:t>
            </a:r>
            <a:r>
              <a:rPr lang="en-US" sz="2000" b="1" dirty="0"/>
              <a:t> </a:t>
            </a:r>
            <a:r>
              <a:rPr lang="en-US" sz="2000" b="1" dirty="0" err="1"/>
              <a:t>já</a:t>
            </a:r>
            <a:r>
              <a:rPr lang="en-US" sz="2000" b="1" dirty="0"/>
              <a:t> </a:t>
            </a:r>
            <a:r>
              <a:rPr lang="en-US" sz="2000" b="1" dirty="0" err="1"/>
              <a:t>tenha</a:t>
            </a:r>
            <a:r>
              <a:rPr lang="en-US" sz="2000" b="1" dirty="0"/>
              <a:t> </a:t>
            </a:r>
            <a:r>
              <a:rPr lang="en-US" sz="2000" b="1" dirty="0" err="1"/>
              <a:t>algum</a:t>
            </a:r>
            <a:r>
              <a:rPr lang="en-US" sz="2000" b="1" dirty="0"/>
              <a:t> </a:t>
            </a:r>
            <a:r>
              <a:rPr lang="en-US" sz="2000" b="1" dirty="0" err="1"/>
              <a:t>vínculo</a:t>
            </a:r>
            <a:r>
              <a:rPr lang="en-US" sz="2000" dirty="0"/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Durante o </a:t>
            </a:r>
            <a:r>
              <a:rPr lang="en-US" sz="2000" dirty="0" err="1"/>
              <a:t>contato</a:t>
            </a:r>
            <a:r>
              <a:rPr lang="en-US" sz="2000" dirty="0"/>
              <a:t>, </a:t>
            </a:r>
            <a:r>
              <a:rPr lang="en-US" sz="2000" dirty="0" err="1"/>
              <a:t>eles</a:t>
            </a:r>
            <a:r>
              <a:rPr lang="en-US" sz="2000" dirty="0"/>
              <a:t> </a:t>
            </a:r>
            <a:r>
              <a:rPr lang="en-US" sz="2000" dirty="0" err="1"/>
              <a:t>pedem</a:t>
            </a:r>
            <a:r>
              <a:rPr lang="en-US" sz="2000" dirty="0"/>
              <a:t> </a:t>
            </a:r>
            <a:r>
              <a:rPr lang="en-US" sz="2000" dirty="0" err="1"/>
              <a:t>confirmação</a:t>
            </a:r>
            <a:r>
              <a:rPr lang="en-US" sz="2000" dirty="0"/>
              <a:t> dos </a:t>
            </a:r>
            <a:r>
              <a:rPr lang="en-US" sz="2000" dirty="0" err="1"/>
              <a:t>seus</a:t>
            </a:r>
            <a:r>
              <a:rPr lang="en-US" sz="2000" dirty="0"/>
              <a:t> dados </a:t>
            </a:r>
            <a:r>
              <a:rPr lang="en-US" sz="2000" dirty="0" err="1"/>
              <a:t>pessoais</a:t>
            </a:r>
            <a:r>
              <a:rPr lang="en-US" sz="2000" dirty="0"/>
              <a:t> </a:t>
            </a:r>
            <a:r>
              <a:rPr lang="en-US" sz="2000" dirty="0" err="1"/>
              <a:t>como</a:t>
            </a:r>
            <a:r>
              <a:rPr lang="en-US" sz="2000" dirty="0"/>
              <a:t> CPF, </a:t>
            </a:r>
            <a:r>
              <a:rPr lang="en-US" sz="2000" dirty="0" err="1"/>
              <a:t>nome</a:t>
            </a:r>
            <a:r>
              <a:rPr lang="en-US" sz="2000" dirty="0"/>
              <a:t> dos </a:t>
            </a:r>
            <a:r>
              <a:rPr lang="en-US" sz="2000" dirty="0" err="1"/>
              <a:t>pais</a:t>
            </a:r>
            <a:r>
              <a:rPr lang="en-US" sz="2000" dirty="0"/>
              <a:t>, </a:t>
            </a:r>
            <a:r>
              <a:rPr lang="en-US" sz="2000" dirty="0" err="1"/>
              <a:t>endereço</a:t>
            </a:r>
            <a:r>
              <a:rPr lang="en-US" sz="2000" dirty="0"/>
              <a:t>, data de </a:t>
            </a:r>
            <a:r>
              <a:rPr lang="en-US" sz="2000" dirty="0" err="1"/>
              <a:t>aniversário</a:t>
            </a:r>
            <a:r>
              <a:rPr lang="en-US" sz="2000" dirty="0"/>
              <a:t>, </a:t>
            </a:r>
            <a:r>
              <a:rPr lang="en-US" sz="2000" dirty="0" err="1"/>
              <a:t>senhas</a:t>
            </a:r>
            <a:r>
              <a:rPr lang="en-US" sz="2000" dirty="0"/>
              <a:t> e dados do token de banco </a:t>
            </a:r>
            <a:r>
              <a:rPr lang="en-US" sz="2000" dirty="0" err="1"/>
              <a:t>físico</a:t>
            </a:r>
            <a:r>
              <a:rPr lang="en-US" sz="2000" dirty="0"/>
              <a:t>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Com esses dados, </a:t>
            </a:r>
            <a:r>
              <a:rPr lang="en-US" sz="2000" dirty="0" err="1"/>
              <a:t>os</a:t>
            </a:r>
            <a:r>
              <a:rPr lang="en-US" sz="2000" dirty="0"/>
              <a:t> bandidos </a:t>
            </a:r>
            <a:r>
              <a:rPr lang="en-US" sz="2000" dirty="0" err="1"/>
              <a:t>conseguem</a:t>
            </a:r>
            <a:r>
              <a:rPr lang="en-US" sz="2000" dirty="0"/>
              <a:t> </a:t>
            </a:r>
            <a:r>
              <a:rPr lang="en-US" sz="2000" dirty="0" err="1"/>
              <a:t>abrir</a:t>
            </a:r>
            <a:r>
              <a:rPr lang="en-US" sz="2000" dirty="0"/>
              <a:t> </a:t>
            </a:r>
            <a:r>
              <a:rPr lang="en-US" sz="2000" dirty="0" err="1"/>
              <a:t>ou</a:t>
            </a:r>
            <a:r>
              <a:rPr lang="en-US" sz="2000" dirty="0"/>
              <a:t> </a:t>
            </a:r>
            <a:r>
              <a:rPr lang="en-US" sz="2000" dirty="0" err="1"/>
              <a:t>acessar</a:t>
            </a:r>
            <a:r>
              <a:rPr lang="en-US" sz="2000" dirty="0"/>
              <a:t> </a:t>
            </a:r>
            <a:r>
              <a:rPr lang="en-US" sz="2000" dirty="0" err="1"/>
              <a:t>contas</a:t>
            </a:r>
            <a:r>
              <a:rPr lang="en-US" sz="2000" dirty="0"/>
              <a:t> e </a:t>
            </a:r>
            <a:r>
              <a:rPr lang="en-US" sz="2000" dirty="0" err="1"/>
              <a:t>solicitar</a:t>
            </a:r>
            <a:r>
              <a:rPr lang="en-US" sz="2000" dirty="0"/>
              <a:t> </a:t>
            </a:r>
            <a:r>
              <a:rPr lang="en-US" sz="2000" dirty="0" err="1"/>
              <a:t>empréstimos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seu</a:t>
            </a:r>
            <a:r>
              <a:rPr lang="en-US" sz="2000" dirty="0"/>
              <a:t> </a:t>
            </a:r>
            <a:r>
              <a:rPr lang="en-US" sz="2000" dirty="0" err="1"/>
              <a:t>nome</a:t>
            </a:r>
            <a:r>
              <a:rPr lang="en-US" sz="2000" dirty="0"/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09D0875-9DF2-25D4-8E04-5B639B0430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05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087925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330200" y="483658"/>
            <a:ext cx="9502833" cy="1325563"/>
          </a:xfrm>
        </p:spPr>
        <p:txBody>
          <a:bodyPr/>
          <a:lstStyle/>
          <a:p>
            <a:r>
              <a:rPr lang="pt-BR" dirty="0"/>
              <a:t>Golpes mais comuns</a:t>
            </a:r>
          </a:p>
        </p:txBody>
      </p:sp>
      <p:sp>
        <p:nvSpPr>
          <p:cNvPr id="2" name="Retângulo 1"/>
          <p:cNvSpPr/>
          <p:nvPr/>
        </p:nvSpPr>
        <p:spPr>
          <a:xfrm>
            <a:off x="287867" y="1582341"/>
            <a:ext cx="1021926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Golpe da confirmação de dados</a:t>
            </a:r>
          </a:p>
          <a:p>
            <a:endParaRPr lang="pt-BR" sz="2400" dirty="0"/>
          </a:p>
          <a:p>
            <a:r>
              <a:rPr lang="pt-BR" sz="2400" dirty="0"/>
              <a:t>Esse tipo de golpe ocorre quando um criminoso entra em contato com você, seja por ligação ou mensagem, </a:t>
            </a:r>
            <a:r>
              <a:rPr lang="pt-BR" sz="2400" b="1" dirty="0"/>
              <a:t>dizendo ser um prestador de serviço de alguma instituição com a qual você já tenha algum vínculo</a:t>
            </a:r>
            <a:r>
              <a:rPr lang="pt-BR" sz="2400" dirty="0"/>
              <a:t>.</a:t>
            </a:r>
          </a:p>
          <a:p>
            <a:endParaRPr lang="pt-BR" sz="2400" dirty="0"/>
          </a:p>
          <a:p>
            <a:r>
              <a:rPr lang="pt-BR" sz="2400" dirty="0"/>
              <a:t>Durante o contato, eles pedem confirmação dos seus dados pessoais como CPF, nome dos pais, endereço, data de aniversário, senhas e dados do </a:t>
            </a:r>
            <a:r>
              <a:rPr lang="pt-BR" sz="2400" dirty="0" err="1"/>
              <a:t>token</a:t>
            </a:r>
            <a:r>
              <a:rPr lang="pt-BR" sz="2400" dirty="0"/>
              <a:t> de banco físico. </a:t>
            </a:r>
          </a:p>
          <a:p>
            <a:endParaRPr lang="pt-BR" sz="2400" dirty="0"/>
          </a:p>
          <a:p>
            <a:r>
              <a:rPr lang="pt-BR" sz="2400" dirty="0"/>
              <a:t>Com esses dados, os bandidos conseguem abrir ou acessar contas e solicitar empréstimos em seu nome.</a:t>
            </a:r>
          </a:p>
        </p:txBody>
      </p:sp>
    </p:spTree>
    <p:extLst>
      <p:ext uri="{BB962C8B-B14F-4D97-AF65-F5344CB8AC3E}">
        <p14:creationId xmlns:p14="http://schemas.microsoft.com/office/powerpoint/2010/main" val="3349026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12123" y="365125"/>
            <a:ext cx="4542173" cy="12282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Golpes mais </a:t>
            </a:r>
            <a:r>
              <a:rPr lang="en-US" sz="4400" kern="1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comuns</a:t>
            </a:r>
            <a:endParaRPr lang="en-US" sz="44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15171" y="2082297"/>
            <a:ext cx="4611557" cy="44105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Golpe do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Empréstimo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/Crédito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Um </a:t>
            </a:r>
            <a:r>
              <a:rPr lang="en-US" sz="2000" dirty="0" err="1"/>
              <a:t>suposto</a:t>
            </a:r>
            <a:r>
              <a:rPr lang="en-US" sz="2000" dirty="0"/>
              <a:t> </a:t>
            </a:r>
            <a:r>
              <a:rPr lang="en-US" sz="2000" dirty="0" err="1"/>
              <a:t>funcionário</a:t>
            </a:r>
            <a:r>
              <a:rPr lang="en-US" sz="2000" dirty="0"/>
              <a:t> de </a:t>
            </a:r>
            <a:r>
              <a:rPr lang="en-US" sz="2000" dirty="0" err="1"/>
              <a:t>alguma</a:t>
            </a:r>
            <a:r>
              <a:rPr lang="en-US" sz="2000" dirty="0"/>
              <a:t> </a:t>
            </a:r>
            <a:r>
              <a:rPr lang="en-US" sz="2000" dirty="0" err="1"/>
              <a:t>instituição</a:t>
            </a:r>
            <a:r>
              <a:rPr lang="en-US" sz="2000" dirty="0"/>
              <a:t> </a:t>
            </a:r>
            <a:r>
              <a:rPr lang="en-US" sz="2000" dirty="0" err="1"/>
              <a:t>financeira</a:t>
            </a:r>
            <a:r>
              <a:rPr lang="en-US" sz="2000" dirty="0"/>
              <a:t> </a:t>
            </a:r>
            <a:r>
              <a:rPr lang="en-US" sz="2000" dirty="0" err="1"/>
              <a:t>entra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contato</a:t>
            </a:r>
            <a:r>
              <a:rPr lang="en-US" sz="2000" dirty="0"/>
              <a:t> com </a:t>
            </a:r>
            <a:r>
              <a:rPr lang="en-US" sz="2000" dirty="0" err="1"/>
              <a:t>você</a:t>
            </a:r>
            <a:r>
              <a:rPr lang="en-US" sz="2000" dirty="0"/>
              <a:t> </a:t>
            </a:r>
            <a:r>
              <a:rPr lang="en-US" sz="2000" dirty="0" err="1"/>
              <a:t>dizendo</a:t>
            </a:r>
            <a:r>
              <a:rPr lang="en-US" sz="2000" dirty="0"/>
              <a:t> que </a:t>
            </a:r>
            <a:r>
              <a:rPr lang="en-US" sz="2000" dirty="0" err="1"/>
              <a:t>seu</a:t>
            </a:r>
            <a:r>
              <a:rPr lang="en-US" sz="2000" dirty="0"/>
              <a:t> </a:t>
            </a:r>
            <a:r>
              <a:rPr lang="en-US" sz="2000" dirty="0" err="1"/>
              <a:t>perfil</a:t>
            </a:r>
            <a:r>
              <a:rPr lang="en-US" sz="2000" dirty="0"/>
              <a:t> </a:t>
            </a:r>
            <a:r>
              <a:rPr lang="en-US" sz="2000" dirty="0" err="1"/>
              <a:t>foi</a:t>
            </a:r>
            <a:r>
              <a:rPr lang="en-US" sz="2000" dirty="0"/>
              <a:t> </a:t>
            </a:r>
            <a:r>
              <a:rPr lang="en-US" sz="2000" dirty="0" err="1"/>
              <a:t>aprovado</a:t>
            </a:r>
            <a:r>
              <a:rPr lang="en-US" sz="2000" dirty="0"/>
              <a:t> para um </a:t>
            </a:r>
            <a:r>
              <a:rPr lang="en-US" sz="2000" dirty="0" err="1"/>
              <a:t>empréstimo</a:t>
            </a:r>
            <a:r>
              <a:rPr lang="en-US" sz="2000" dirty="0"/>
              <a:t> </a:t>
            </a:r>
            <a:r>
              <a:rPr lang="en-US" sz="2000" dirty="0" err="1"/>
              <a:t>facilitado</a:t>
            </a:r>
            <a:r>
              <a:rPr lang="en-US" sz="2000" dirty="0"/>
              <a:t>. 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Mas, para </a:t>
            </a:r>
            <a:r>
              <a:rPr lang="en-US" sz="2000" dirty="0" err="1"/>
              <a:t>receber</a:t>
            </a:r>
            <a:r>
              <a:rPr lang="en-US" sz="2000" dirty="0"/>
              <a:t> </a:t>
            </a:r>
            <a:r>
              <a:rPr lang="en-US" sz="2000" dirty="0" err="1"/>
              <a:t>esse</a:t>
            </a:r>
            <a:r>
              <a:rPr lang="en-US" sz="2000" dirty="0"/>
              <a:t> valor, é </a:t>
            </a:r>
            <a:r>
              <a:rPr lang="en-US" sz="2000" dirty="0" err="1"/>
              <a:t>necessário</a:t>
            </a:r>
            <a:r>
              <a:rPr lang="en-US" sz="2000" dirty="0"/>
              <a:t> que </a:t>
            </a:r>
            <a:r>
              <a:rPr lang="en-US" sz="2000" dirty="0" err="1"/>
              <a:t>você</a:t>
            </a:r>
            <a:r>
              <a:rPr lang="en-US" sz="2000" dirty="0"/>
              <a:t> </a:t>
            </a:r>
            <a:r>
              <a:rPr lang="en-US" sz="2000" dirty="0" err="1"/>
              <a:t>faça</a:t>
            </a:r>
            <a:r>
              <a:rPr lang="en-US" sz="2000" dirty="0"/>
              <a:t> </a:t>
            </a:r>
            <a:r>
              <a:rPr lang="en-US" sz="2000" dirty="0" err="1"/>
              <a:t>uma</a:t>
            </a:r>
            <a:r>
              <a:rPr lang="en-US" sz="2000" dirty="0"/>
              <a:t> </a:t>
            </a:r>
            <a:r>
              <a:rPr lang="en-US" sz="2000" dirty="0" err="1"/>
              <a:t>transferência</a:t>
            </a:r>
            <a:r>
              <a:rPr lang="en-US" sz="2000" dirty="0"/>
              <a:t> para </a:t>
            </a:r>
            <a:r>
              <a:rPr lang="en-US" sz="2000" dirty="0" err="1"/>
              <a:t>determinada</a:t>
            </a:r>
            <a:r>
              <a:rPr lang="en-US" sz="2000" dirty="0"/>
              <a:t> </a:t>
            </a:r>
            <a:r>
              <a:rPr lang="en-US" sz="2000" dirty="0" err="1"/>
              <a:t>conta</a:t>
            </a:r>
            <a:r>
              <a:rPr lang="en-US" sz="2000" dirty="0"/>
              <a:t> </a:t>
            </a:r>
            <a:r>
              <a:rPr lang="en-US" sz="2000" dirty="0" err="1"/>
              <a:t>como</a:t>
            </a:r>
            <a:r>
              <a:rPr lang="en-US" sz="2000" dirty="0"/>
              <a:t> forma de </a:t>
            </a:r>
            <a:r>
              <a:rPr lang="en-US" sz="2000" dirty="0" err="1"/>
              <a:t>ter</a:t>
            </a:r>
            <a:r>
              <a:rPr lang="en-US" sz="2000" dirty="0"/>
              <a:t> </a:t>
            </a:r>
            <a:r>
              <a:rPr lang="en-US" sz="2000" dirty="0" err="1"/>
              <a:t>aceitado</a:t>
            </a:r>
            <a:r>
              <a:rPr lang="en-US" sz="2000" dirty="0"/>
              <a:t> o </a:t>
            </a:r>
            <a:r>
              <a:rPr lang="en-US" sz="2000" dirty="0" err="1"/>
              <a:t>empréstimo</a:t>
            </a:r>
            <a:r>
              <a:rPr lang="en-US" sz="2000" dirty="0"/>
              <a:t>.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Caso </a:t>
            </a:r>
            <a:r>
              <a:rPr lang="en-US" sz="2000" dirty="0" err="1"/>
              <a:t>você</a:t>
            </a:r>
            <a:r>
              <a:rPr lang="en-US" sz="2000" dirty="0"/>
              <a:t> </a:t>
            </a:r>
            <a:r>
              <a:rPr lang="en-US" sz="2000" dirty="0" err="1"/>
              <a:t>tenha</a:t>
            </a:r>
            <a:r>
              <a:rPr lang="en-US" sz="2000" dirty="0"/>
              <a:t> </a:t>
            </a:r>
            <a:r>
              <a:rPr lang="en-US" sz="2000" dirty="0" err="1"/>
              <a:t>uma</a:t>
            </a:r>
            <a:r>
              <a:rPr lang="en-US" sz="2000" dirty="0"/>
              <a:t> </a:t>
            </a:r>
            <a:r>
              <a:rPr lang="en-US" sz="2000" dirty="0" err="1"/>
              <a:t>empresa</a:t>
            </a:r>
            <a:r>
              <a:rPr lang="en-US" sz="2000" dirty="0"/>
              <a:t>, </a:t>
            </a:r>
            <a:r>
              <a:rPr lang="en-US" sz="2000" dirty="0" err="1"/>
              <a:t>aposte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 certificados digitais para transações online mais seguras.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A70F4CF-C100-00C2-3AD1-C5440CC4B0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253" r="-1" b="8811"/>
          <a:stretch/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E274D9-BE29-61BB-A9C1-5549E0F76F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193" b="764"/>
          <a:stretch/>
        </p:blipFill>
        <p:spPr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79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58184" y="55000"/>
            <a:ext cx="9502833" cy="657079"/>
          </a:xfrm>
        </p:spPr>
        <p:txBody>
          <a:bodyPr/>
          <a:lstStyle/>
          <a:p>
            <a:r>
              <a:rPr lang="pt-BR" dirty="0"/>
              <a:t>Golpes mais comuns</a:t>
            </a:r>
          </a:p>
        </p:txBody>
      </p:sp>
      <p:sp>
        <p:nvSpPr>
          <p:cNvPr id="2" name="Retângulo 1"/>
          <p:cNvSpPr/>
          <p:nvPr/>
        </p:nvSpPr>
        <p:spPr>
          <a:xfrm>
            <a:off x="178974" y="833598"/>
            <a:ext cx="591702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Golpe do </a:t>
            </a:r>
            <a:r>
              <a:rPr lang="pt-BR" sz="24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WhatsApp</a:t>
            </a:r>
            <a:endParaRPr lang="pt-BR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pt-BR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pt-BR" sz="2400" dirty="0"/>
              <a:t>Um dos golpes financeiros mais comuns na internet é o golpe do </a:t>
            </a:r>
            <a:r>
              <a:rPr lang="pt-BR" sz="2400" dirty="0" err="1"/>
              <a:t>WhatsApp</a:t>
            </a:r>
            <a:r>
              <a:rPr lang="pt-BR" sz="2400" dirty="0"/>
              <a:t>. 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Os bandidos tentam clonar o seu aparelho por meio de links falsos ou solicitações de autenticação do telefone.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Quando conseguem clonar e ter acesso ao </a:t>
            </a:r>
            <a:r>
              <a:rPr lang="pt-BR" sz="2400" dirty="0" err="1"/>
              <a:t>WhatsApp</a:t>
            </a:r>
            <a:r>
              <a:rPr lang="pt-BR" sz="2400" dirty="0"/>
              <a:t>, </a:t>
            </a:r>
            <a:r>
              <a:rPr lang="pt-BR" sz="2400" b="1" dirty="0"/>
              <a:t>podem pedir dinheiro para sua lista de contatos, se passando por você</a:t>
            </a:r>
            <a:r>
              <a:rPr lang="pt-BR" sz="2400" dirty="0"/>
              <a:t>. 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Além disso, ainda podem vazar suas informações pessoais, mídias e conversas.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FE72F06-3812-D0DC-64E0-AF8109D70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93089"/>
            <a:ext cx="5439534" cy="4620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4352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330200" y="483658"/>
            <a:ext cx="9502833" cy="1325563"/>
          </a:xfrm>
        </p:spPr>
        <p:txBody>
          <a:bodyPr/>
          <a:lstStyle/>
          <a:p>
            <a:r>
              <a:rPr lang="pt-BR" dirty="0"/>
              <a:t>Golpes mais comuns</a:t>
            </a:r>
          </a:p>
        </p:txBody>
      </p:sp>
      <p:sp>
        <p:nvSpPr>
          <p:cNvPr id="2" name="Retângulo 1"/>
          <p:cNvSpPr/>
          <p:nvPr/>
        </p:nvSpPr>
        <p:spPr>
          <a:xfrm>
            <a:off x="287866" y="1582341"/>
            <a:ext cx="1034090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Golpe do Boleto Falso</a:t>
            </a:r>
          </a:p>
          <a:p>
            <a:endParaRPr lang="pt-BR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sz="2400" dirty="0"/>
              <a:t>Fique atento, pois parece muito com cobranças reais! Você recebe o boleto com seus dados e a empresa de origem parece conhecida. Essas cobranças podem chegar por e-mail, SMS ou </a:t>
            </a:r>
            <a:r>
              <a:rPr lang="pt-BR" sz="2400" dirty="0" err="1"/>
              <a:t>WhatsApp</a:t>
            </a:r>
            <a:r>
              <a:rPr lang="pt-BR" sz="2400" dirty="0"/>
              <a:t>.</a:t>
            </a:r>
          </a:p>
          <a:p>
            <a:endParaRPr lang="pt-BR" sz="2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6DBB272-8590-F3F6-585F-EED521545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616" y="3249676"/>
            <a:ext cx="5464353" cy="347934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4B52FD3-4792-7CEC-96A7-07F72742CB2A}"/>
              </a:ext>
            </a:extLst>
          </p:cNvPr>
          <p:cNvSpPr txBox="1"/>
          <p:nvPr/>
        </p:nvSpPr>
        <p:spPr>
          <a:xfrm>
            <a:off x="402628" y="4144037"/>
            <a:ext cx="435044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dirty="0"/>
              <a:t>Mesmo sem reconhecer essa cobrança, você acaba pagando, pois seus dados constam no boleto. Ao realizar o pagamento, o dinheiro vai para os criminosos.</a:t>
            </a:r>
          </a:p>
        </p:txBody>
      </p:sp>
    </p:spTree>
    <p:extLst>
      <p:ext uri="{BB962C8B-B14F-4D97-AF65-F5344CB8AC3E}">
        <p14:creationId xmlns:p14="http://schemas.microsoft.com/office/powerpoint/2010/main" val="3343395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23334" y="466725"/>
            <a:ext cx="9502833" cy="1325563"/>
          </a:xfrm>
        </p:spPr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Como se proteger dos golpes?</a:t>
            </a:r>
          </a:p>
        </p:txBody>
      </p:sp>
      <p:sp>
        <p:nvSpPr>
          <p:cNvPr id="2" name="Retângulo 1"/>
          <p:cNvSpPr/>
          <p:nvPr/>
        </p:nvSpPr>
        <p:spPr>
          <a:xfrm>
            <a:off x="330198" y="1718313"/>
            <a:ext cx="10041467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1.</a:t>
            </a:r>
            <a:r>
              <a:rPr lang="pt-BR" dirty="0"/>
              <a:t>  Não clique em links desconhecidos;</a:t>
            </a:r>
          </a:p>
          <a:p>
            <a:r>
              <a:rPr lang="pt-BR" b="1" dirty="0"/>
              <a:t>2.</a:t>
            </a:r>
            <a:r>
              <a:rPr lang="pt-BR" dirty="0"/>
              <a:t>  Ative a configuração em duas etapas para acessar redes sociais, aplicativos e e-mails;</a:t>
            </a:r>
          </a:p>
          <a:p>
            <a:r>
              <a:rPr lang="pt-BR" b="1" dirty="0"/>
              <a:t>3.</a:t>
            </a:r>
            <a:r>
              <a:rPr lang="pt-BR" dirty="0"/>
              <a:t> Crie senhas fortes, evite sequências de números e datas comemorativas. Atualize-as sempre!;</a:t>
            </a:r>
          </a:p>
          <a:p>
            <a:r>
              <a:rPr lang="pt-BR" b="1" dirty="0"/>
              <a:t>4.</a:t>
            </a:r>
            <a:r>
              <a:rPr lang="pt-BR" dirty="0"/>
              <a:t> Para qualquer pedido de ajuda financeira de conhecidos, ligue para a pessoa, faça uma </a:t>
            </a:r>
            <a:r>
              <a:rPr lang="pt-BR" dirty="0" err="1"/>
              <a:t>videochamada</a:t>
            </a:r>
            <a:r>
              <a:rPr lang="pt-BR" dirty="0"/>
              <a:t> e confirme se é um pedido real;</a:t>
            </a:r>
          </a:p>
          <a:p>
            <a:r>
              <a:rPr lang="pt-BR" b="1" dirty="0"/>
              <a:t>5.</a:t>
            </a:r>
            <a:r>
              <a:rPr lang="pt-BR" dirty="0"/>
              <a:t> Não salve informações sigilosas no bloco de notas do celular;</a:t>
            </a:r>
          </a:p>
          <a:p>
            <a:r>
              <a:rPr lang="pt-BR" b="1" dirty="0"/>
              <a:t>6.</a:t>
            </a:r>
            <a:r>
              <a:rPr lang="pt-BR" dirty="0"/>
              <a:t> Ao realizar qualquer transferência, verifique todos os dados da pessoa antes de finalizar. Se o beneficiário for você, não confie somente no comprovante, verifique também o saldo de sua conta;</a:t>
            </a:r>
          </a:p>
          <a:p>
            <a:r>
              <a:rPr lang="pt-BR" b="1" dirty="0"/>
              <a:t>7. </a:t>
            </a:r>
            <a:r>
              <a:rPr lang="pt-BR" dirty="0"/>
              <a:t>Nunca forneça senhas, </a:t>
            </a:r>
            <a:r>
              <a:rPr lang="pt-BR" dirty="0" err="1"/>
              <a:t>tokens</a:t>
            </a:r>
            <a:r>
              <a:rPr lang="pt-BR" dirty="0"/>
              <a:t>, códigos de ativação, pois nenhuma instituição financeira pede esses dados;</a:t>
            </a:r>
          </a:p>
          <a:p>
            <a:r>
              <a:rPr lang="pt-BR" b="1" dirty="0"/>
              <a:t>8.</a:t>
            </a:r>
            <a:r>
              <a:rPr lang="pt-BR" dirty="0"/>
              <a:t> Atualizações cadastrais nunca solicitam senha;</a:t>
            </a:r>
          </a:p>
          <a:p>
            <a:r>
              <a:rPr lang="pt-BR" b="1" dirty="0"/>
              <a:t>9.</a:t>
            </a:r>
            <a:r>
              <a:rPr lang="pt-BR" dirty="0"/>
              <a:t> Mantenha o antivírus do seu computador sempre atualizado;</a:t>
            </a:r>
          </a:p>
          <a:p>
            <a:r>
              <a:rPr lang="pt-BR" b="1" dirty="0"/>
              <a:t>10.</a:t>
            </a:r>
            <a:r>
              <a:rPr lang="pt-BR" dirty="0"/>
              <a:t> Utilize cartão virtual para compras online;</a:t>
            </a:r>
          </a:p>
          <a:p>
            <a:r>
              <a:rPr lang="pt-BR" b="1" dirty="0"/>
              <a:t>11.</a:t>
            </a:r>
            <a:r>
              <a:rPr lang="pt-BR" dirty="0"/>
              <a:t> Não compartilhe dados sigilosos em canais não oficiais.</a:t>
            </a:r>
          </a:p>
        </p:txBody>
      </p:sp>
    </p:spTree>
    <p:extLst>
      <p:ext uri="{BB962C8B-B14F-4D97-AF65-F5344CB8AC3E}">
        <p14:creationId xmlns:p14="http://schemas.microsoft.com/office/powerpoint/2010/main" val="41881069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44" name="Rectangle 14343">
            <a:extLst>
              <a:ext uri="{FF2B5EF4-FFF2-40B4-BE49-F238E27FC236}">
                <a16:creationId xmlns:a16="http://schemas.microsoft.com/office/drawing/2014/main" id="{467F378D-A000-47AE-83B2-D9954D8C9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46" name="Freeform: Shape 14345">
            <a:extLst>
              <a:ext uri="{FF2B5EF4-FFF2-40B4-BE49-F238E27FC236}">
                <a16:creationId xmlns:a16="http://schemas.microsoft.com/office/drawing/2014/main" id="{48E26863-5660-4928-984A-CA2CFC8F6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9647" y="746626"/>
            <a:ext cx="3508037" cy="3365476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348" name="Rectangle 6">
            <a:extLst>
              <a:ext uri="{FF2B5EF4-FFF2-40B4-BE49-F238E27FC236}">
                <a16:creationId xmlns:a16="http://schemas.microsoft.com/office/drawing/2014/main" id="{D7538F2A-6532-4E38-8354-21841BB0B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10065" y="580586"/>
            <a:ext cx="1027015" cy="258262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50" name="Freeform: Shape 14349">
            <a:extLst>
              <a:ext uri="{FF2B5EF4-FFF2-40B4-BE49-F238E27FC236}">
                <a16:creationId xmlns:a16="http://schemas.microsoft.com/office/drawing/2014/main" id="{52F31131-35FC-4834-8E62-1D9DA3BE2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4148" y="746626"/>
            <a:ext cx="3508037" cy="3365476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352" name="Freeform: Shape 14351">
            <a:extLst>
              <a:ext uri="{FF2B5EF4-FFF2-40B4-BE49-F238E27FC236}">
                <a16:creationId xmlns:a16="http://schemas.microsoft.com/office/drawing/2014/main" id="{E7AD7F70-85A5-463C-9B1F-3182B60F8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2570" y="746626"/>
            <a:ext cx="3511296" cy="3365476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354" name="Rectangle 6">
            <a:extLst>
              <a:ext uri="{FF2B5EF4-FFF2-40B4-BE49-F238E27FC236}">
                <a16:creationId xmlns:a16="http://schemas.microsoft.com/office/drawing/2014/main" id="{E5F002A4-1B0E-473E-AD7B-8346FB83B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22924" y="2300232"/>
            <a:ext cx="1027015" cy="258262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4356" name="Freeform: Shape 14355">
            <a:extLst>
              <a:ext uri="{FF2B5EF4-FFF2-40B4-BE49-F238E27FC236}">
                <a16:creationId xmlns:a16="http://schemas.microsoft.com/office/drawing/2014/main" id="{13AF7514-9DD7-4ADB-84DF-5D8B61E73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919" y="4298302"/>
            <a:ext cx="12192000" cy="2559698"/>
          </a:xfrm>
          <a:custGeom>
            <a:avLst/>
            <a:gdLst>
              <a:gd name="connsiteX0" fmla="*/ 1462415 w 12192000"/>
              <a:gd name="connsiteY0" fmla="*/ 0 h 2685062"/>
              <a:gd name="connsiteX1" fmla="*/ 1494432 w 12192000"/>
              <a:gd name="connsiteY1" fmla="*/ 2457 h 2685062"/>
              <a:gd name="connsiteX2" fmla="*/ 1523667 w 12192000"/>
              <a:gd name="connsiteY2" fmla="*/ 11778 h 2685062"/>
              <a:gd name="connsiteX3" fmla="*/ 1523067 w 12192000"/>
              <a:gd name="connsiteY3" fmla="*/ 14207 h 2685062"/>
              <a:gd name="connsiteX4" fmla="*/ 1527695 w 12192000"/>
              <a:gd name="connsiteY4" fmla="*/ 15715 h 2685062"/>
              <a:gd name="connsiteX5" fmla="*/ 1532258 w 12192000"/>
              <a:gd name="connsiteY5" fmla="*/ 14518 h 2685062"/>
              <a:gd name="connsiteX6" fmla="*/ 1537796 w 12192000"/>
              <a:gd name="connsiteY6" fmla="*/ 16283 h 2685062"/>
              <a:gd name="connsiteX7" fmla="*/ 1553041 w 12192000"/>
              <a:gd name="connsiteY7" fmla="*/ 20452 h 2685062"/>
              <a:gd name="connsiteX8" fmla="*/ 1557495 w 12192000"/>
              <a:gd name="connsiteY8" fmla="*/ 25861 h 2685062"/>
              <a:gd name="connsiteX9" fmla="*/ 1617448 w 12192000"/>
              <a:gd name="connsiteY9" fmla="*/ 40977 h 2685062"/>
              <a:gd name="connsiteX10" fmla="*/ 1636697 w 12192000"/>
              <a:gd name="connsiteY10" fmla="*/ 39108 h 2685062"/>
              <a:gd name="connsiteX11" fmla="*/ 1657286 w 12192000"/>
              <a:gd name="connsiteY11" fmla="*/ 49000 h 2685062"/>
              <a:gd name="connsiteX12" fmla="*/ 1719191 w 12192000"/>
              <a:gd name="connsiteY12" fmla="*/ 56920 h 2685062"/>
              <a:gd name="connsiteX13" fmla="*/ 1787126 w 12192000"/>
              <a:gd name="connsiteY13" fmla="*/ 71960 h 2685062"/>
              <a:gd name="connsiteX14" fmla="*/ 1834555 w 12192000"/>
              <a:gd name="connsiteY14" fmla="*/ 86590 h 2685062"/>
              <a:gd name="connsiteX15" fmla="*/ 1966070 w 12192000"/>
              <a:gd name="connsiteY15" fmla="*/ 103987 h 2685062"/>
              <a:gd name="connsiteX16" fmla="*/ 2188582 w 12192000"/>
              <a:gd name="connsiteY16" fmla="*/ 124532 h 2685062"/>
              <a:gd name="connsiteX17" fmla="*/ 2234811 w 12192000"/>
              <a:gd name="connsiteY17" fmla="*/ 130739 h 2685062"/>
              <a:gd name="connsiteX18" fmla="*/ 2270005 w 12192000"/>
              <a:gd name="connsiteY18" fmla="*/ 143358 h 2685062"/>
              <a:gd name="connsiteX19" fmla="*/ 2274208 w 12192000"/>
              <a:gd name="connsiteY19" fmla="*/ 152634 h 2685062"/>
              <a:gd name="connsiteX20" fmla="*/ 2298905 w 12192000"/>
              <a:gd name="connsiteY20" fmla="*/ 157215 h 2685062"/>
              <a:gd name="connsiteX21" fmla="*/ 2304521 w 12192000"/>
              <a:gd name="connsiteY21" fmla="*/ 159957 h 2685062"/>
              <a:gd name="connsiteX22" fmla="*/ 2337696 w 12192000"/>
              <a:gd name="connsiteY22" fmla="*/ 174150 h 2685062"/>
              <a:gd name="connsiteX23" fmla="*/ 2432112 w 12192000"/>
              <a:gd name="connsiteY23" fmla="*/ 166646 h 2685062"/>
              <a:gd name="connsiteX24" fmla="*/ 2500149 w 12192000"/>
              <a:gd name="connsiteY24" fmla="*/ 168723 h 2685062"/>
              <a:gd name="connsiteX25" fmla="*/ 2504776 w 12192000"/>
              <a:gd name="connsiteY25" fmla="*/ 171455 h 2685062"/>
              <a:gd name="connsiteX26" fmla="*/ 2507358 w 12192000"/>
              <a:gd name="connsiteY26" fmla="*/ 177677 h 2685062"/>
              <a:gd name="connsiteX27" fmla="*/ 2518847 w 12192000"/>
              <a:gd name="connsiteY27" fmla="*/ 180936 h 2685062"/>
              <a:gd name="connsiteX28" fmla="*/ 2528864 w 12192000"/>
              <a:gd name="connsiteY28" fmla="*/ 188517 h 2685062"/>
              <a:gd name="connsiteX29" fmla="*/ 2938613 w 12192000"/>
              <a:gd name="connsiteY29" fmla="*/ 248764 h 2685062"/>
              <a:gd name="connsiteX30" fmla="*/ 3132513 w 12192000"/>
              <a:gd name="connsiteY30" fmla="*/ 229282 h 2685062"/>
              <a:gd name="connsiteX31" fmla="*/ 3208657 w 12192000"/>
              <a:gd name="connsiteY31" fmla="*/ 230814 h 2685062"/>
              <a:gd name="connsiteX32" fmla="*/ 3217904 w 12192000"/>
              <a:gd name="connsiteY32" fmla="*/ 237375 h 2685062"/>
              <a:gd name="connsiteX33" fmla="*/ 3330150 w 12192000"/>
              <a:gd name="connsiteY33" fmla="*/ 214762 h 2685062"/>
              <a:gd name="connsiteX34" fmla="*/ 3480527 w 12192000"/>
              <a:gd name="connsiteY34" fmla="*/ 231960 h 2685062"/>
              <a:gd name="connsiteX35" fmla="*/ 3591806 w 12192000"/>
              <a:gd name="connsiteY35" fmla="*/ 253003 h 2685062"/>
              <a:gd name="connsiteX36" fmla="*/ 3655143 w 12192000"/>
              <a:gd name="connsiteY36" fmla="*/ 261318 h 2685062"/>
              <a:gd name="connsiteX37" fmla="*/ 3700191 w 12192000"/>
              <a:gd name="connsiteY37" fmla="*/ 271235 h 2685062"/>
              <a:gd name="connsiteX38" fmla="*/ 3820459 w 12192000"/>
              <a:gd name="connsiteY38" fmla="*/ 275675 h 2685062"/>
              <a:gd name="connsiteX39" fmla="*/ 4022158 w 12192000"/>
              <a:gd name="connsiteY39" fmla="*/ 274341 h 2685062"/>
              <a:gd name="connsiteX40" fmla="*/ 4164508 w 12192000"/>
              <a:gd name="connsiteY40" fmla="*/ 309117 h 2685062"/>
              <a:gd name="connsiteX41" fmla="*/ 4246843 w 12192000"/>
              <a:gd name="connsiteY41" fmla="*/ 292417 h 2685062"/>
              <a:gd name="connsiteX42" fmla="*/ 4337133 w 12192000"/>
              <a:gd name="connsiteY42" fmla="*/ 304707 h 2685062"/>
              <a:gd name="connsiteX43" fmla="*/ 4696109 w 12192000"/>
              <a:gd name="connsiteY43" fmla="*/ 300060 h 2685062"/>
              <a:gd name="connsiteX44" fmla="*/ 4928090 w 12192000"/>
              <a:gd name="connsiteY44" fmla="*/ 291457 h 2685062"/>
              <a:gd name="connsiteX45" fmla="*/ 4960316 w 12192000"/>
              <a:gd name="connsiteY45" fmla="*/ 287841 h 2685062"/>
              <a:gd name="connsiteX46" fmla="*/ 4960840 w 12192000"/>
              <a:gd name="connsiteY46" fmla="*/ 285406 h 2685062"/>
              <a:gd name="connsiteX47" fmla="*/ 4965958 w 12192000"/>
              <a:gd name="connsiteY47" fmla="*/ 284802 h 2685062"/>
              <a:gd name="connsiteX48" fmla="*/ 4969785 w 12192000"/>
              <a:gd name="connsiteY48" fmla="*/ 286778 h 2685062"/>
              <a:gd name="connsiteX49" fmla="*/ 4975889 w 12192000"/>
              <a:gd name="connsiteY49" fmla="*/ 286093 h 2685062"/>
              <a:gd name="connsiteX50" fmla="*/ 4992382 w 12192000"/>
              <a:gd name="connsiteY50" fmla="*/ 284871 h 2685062"/>
              <a:gd name="connsiteX51" fmla="*/ 4999094 w 12192000"/>
              <a:gd name="connsiteY51" fmla="*/ 280499 h 2685062"/>
              <a:gd name="connsiteX52" fmla="*/ 5080965 w 12192000"/>
              <a:gd name="connsiteY52" fmla="*/ 282208 h 2685062"/>
              <a:gd name="connsiteX53" fmla="*/ 5105166 w 12192000"/>
              <a:gd name="connsiteY53" fmla="*/ 276473 h 2685062"/>
              <a:gd name="connsiteX54" fmla="*/ 5168054 w 12192000"/>
              <a:gd name="connsiteY54" fmla="*/ 280137 h 2685062"/>
              <a:gd name="connsiteX55" fmla="*/ 5239940 w 12192000"/>
              <a:gd name="connsiteY55" fmla="*/ 278079 h 2685062"/>
              <a:gd name="connsiteX56" fmla="*/ 5291998 w 12192000"/>
              <a:gd name="connsiteY56" fmla="*/ 272685 h 2685062"/>
              <a:gd name="connsiteX57" fmla="*/ 5425861 w 12192000"/>
              <a:gd name="connsiteY57" fmla="*/ 279926 h 2685062"/>
              <a:gd name="connsiteX58" fmla="*/ 5648321 w 12192000"/>
              <a:gd name="connsiteY58" fmla="*/ 300693 h 2685062"/>
              <a:gd name="connsiteX59" fmla="*/ 5695414 w 12192000"/>
              <a:gd name="connsiteY59" fmla="*/ 303150 h 2685062"/>
              <a:gd name="connsiteX60" fmla="*/ 5743064 w 12192000"/>
              <a:gd name="connsiteY60" fmla="*/ 289335 h 2685062"/>
              <a:gd name="connsiteX61" fmla="*/ 5768797 w 12192000"/>
              <a:gd name="connsiteY61" fmla="*/ 289436 h 2685062"/>
              <a:gd name="connsiteX62" fmla="*/ 5775419 w 12192000"/>
              <a:gd name="connsiteY62" fmla="*/ 287831 h 2685062"/>
              <a:gd name="connsiteX63" fmla="*/ 5813624 w 12192000"/>
              <a:gd name="connsiteY63" fmla="*/ 280263 h 2685062"/>
              <a:gd name="connsiteX64" fmla="*/ 5900676 w 12192000"/>
              <a:gd name="connsiteY64" fmla="*/ 304615 h 2685062"/>
              <a:gd name="connsiteX65" fmla="*/ 5966795 w 12192000"/>
              <a:gd name="connsiteY65" fmla="*/ 314993 h 2685062"/>
              <a:gd name="connsiteX66" fmla="*/ 5972463 w 12192000"/>
              <a:gd name="connsiteY66" fmla="*/ 313217 h 2685062"/>
              <a:gd name="connsiteX67" fmla="*/ 5977754 w 12192000"/>
              <a:gd name="connsiteY67" fmla="*/ 307726 h 2685062"/>
              <a:gd name="connsiteX68" fmla="*/ 5990232 w 12192000"/>
              <a:gd name="connsiteY68" fmla="*/ 306694 h 2685062"/>
              <a:gd name="connsiteX69" fmla="*/ 6003260 w 12192000"/>
              <a:gd name="connsiteY69" fmla="*/ 301250 h 2685062"/>
              <a:gd name="connsiteX70" fmla="*/ 6398655 w 12192000"/>
              <a:gd name="connsiteY70" fmla="*/ 340447 h 2685062"/>
              <a:gd name="connsiteX71" fmla="*/ 6477250 w 12192000"/>
              <a:gd name="connsiteY71" fmla="*/ 370643 h 2685062"/>
              <a:gd name="connsiteX72" fmla="*/ 6599996 w 12192000"/>
              <a:gd name="connsiteY72" fmla="*/ 371929 h 2685062"/>
              <a:gd name="connsiteX73" fmla="*/ 6673632 w 12192000"/>
              <a:gd name="connsiteY73" fmla="*/ 384303 h 2685062"/>
              <a:gd name="connsiteX74" fmla="*/ 6685461 w 12192000"/>
              <a:gd name="connsiteY74" fmla="*/ 379698 h 2685062"/>
              <a:gd name="connsiteX75" fmla="*/ 6782761 w 12192000"/>
              <a:gd name="connsiteY75" fmla="*/ 421766 h 2685062"/>
              <a:gd name="connsiteX76" fmla="*/ 6934599 w 12192000"/>
              <a:gd name="connsiteY76" fmla="*/ 432626 h 2685062"/>
              <a:gd name="connsiteX77" fmla="*/ 7050728 w 12192000"/>
              <a:gd name="connsiteY77" fmla="*/ 432695 h 2685062"/>
              <a:gd name="connsiteX78" fmla="*/ 7115167 w 12192000"/>
              <a:gd name="connsiteY78" fmla="*/ 436243 h 2685062"/>
              <a:gd name="connsiteX79" fmla="*/ 7162809 w 12192000"/>
              <a:gd name="connsiteY79" fmla="*/ 434931 h 2685062"/>
              <a:gd name="connsiteX80" fmla="*/ 7280034 w 12192000"/>
              <a:gd name="connsiteY80" fmla="*/ 452539 h 2685062"/>
              <a:gd name="connsiteX81" fmla="*/ 7472654 w 12192000"/>
              <a:gd name="connsiteY81" fmla="*/ 490482 h 2685062"/>
              <a:gd name="connsiteX82" fmla="*/ 7696080 w 12192000"/>
              <a:gd name="connsiteY82" fmla="*/ 514010 h 2685062"/>
              <a:gd name="connsiteX83" fmla="*/ 7788139 w 12192000"/>
              <a:gd name="connsiteY83" fmla="*/ 518649 h 2685062"/>
              <a:gd name="connsiteX84" fmla="*/ 8227756 w 12192000"/>
              <a:gd name="connsiteY84" fmla="*/ 558548 h 2685062"/>
              <a:gd name="connsiteX85" fmla="*/ 8328859 w 12192000"/>
              <a:gd name="connsiteY85" fmla="*/ 582867 h 2685062"/>
              <a:gd name="connsiteX86" fmla="*/ 8532898 w 12192000"/>
              <a:gd name="connsiteY86" fmla="*/ 668282 h 2685062"/>
              <a:gd name="connsiteX87" fmla="*/ 8792925 w 12192000"/>
              <a:gd name="connsiteY87" fmla="*/ 701900 h 2685062"/>
              <a:gd name="connsiteX88" fmla="*/ 8809491 w 12192000"/>
              <a:gd name="connsiteY88" fmla="*/ 717262 h 2685062"/>
              <a:gd name="connsiteX89" fmla="*/ 8814066 w 12192000"/>
              <a:gd name="connsiteY89" fmla="*/ 719410 h 2685062"/>
              <a:gd name="connsiteX90" fmla="*/ 8815751 w 12192000"/>
              <a:gd name="connsiteY90" fmla="*/ 718686 h 2685062"/>
              <a:gd name="connsiteX91" fmla="*/ 8840540 w 12192000"/>
              <a:gd name="connsiteY91" fmla="*/ 717083 h 2685062"/>
              <a:gd name="connsiteX92" fmla="*/ 8897062 w 12192000"/>
              <a:gd name="connsiteY92" fmla="*/ 697553 h 2685062"/>
              <a:gd name="connsiteX93" fmla="*/ 8965922 w 12192000"/>
              <a:gd name="connsiteY93" fmla="*/ 672885 h 2685062"/>
              <a:gd name="connsiteX94" fmla="*/ 9016694 w 12192000"/>
              <a:gd name="connsiteY94" fmla="*/ 669496 h 2685062"/>
              <a:gd name="connsiteX95" fmla="*/ 9139695 w 12192000"/>
              <a:gd name="connsiteY95" fmla="*/ 648174 h 2685062"/>
              <a:gd name="connsiteX96" fmla="*/ 9219129 w 12192000"/>
              <a:gd name="connsiteY96" fmla="*/ 639013 h 2685062"/>
              <a:gd name="connsiteX97" fmla="*/ 9221354 w 12192000"/>
              <a:gd name="connsiteY97" fmla="*/ 638501 h 2685062"/>
              <a:gd name="connsiteX98" fmla="*/ 9237592 w 12192000"/>
              <a:gd name="connsiteY98" fmla="*/ 642494 h 2685062"/>
              <a:gd name="connsiteX99" fmla="*/ 9236570 w 12192000"/>
              <a:gd name="connsiteY99" fmla="*/ 648762 h 2685062"/>
              <a:gd name="connsiteX100" fmla="*/ 9250521 w 12192000"/>
              <a:gd name="connsiteY100" fmla="*/ 654041 h 2685062"/>
              <a:gd name="connsiteX101" fmla="*/ 9279357 w 12192000"/>
              <a:gd name="connsiteY101" fmla="*/ 653083 h 2685062"/>
              <a:gd name="connsiteX102" fmla="*/ 9289731 w 12192000"/>
              <a:gd name="connsiteY102" fmla="*/ 656356 h 2685062"/>
              <a:gd name="connsiteX103" fmla="*/ 9293723 w 12192000"/>
              <a:gd name="connsiteY103" fmla="*/ 656237 h 2685062"/>
              <a:gd name="connsiteX104" fmla="*/ 9303097 w 12192000"/>
              <a:gd name="connsiteY104" fmla="*/ 656723 h 2685062"/>
              <a:gd name="connsiteX105" fmla="*/ 9302251 w 12192000"/>
              <a:gd name="connsiteY105" fmla="*/ 652725 h 2685062"/>
              <a:gd name="connsiteX106" fmla="*/ 9314122 w 12192000"/>
              <a:gd name="connsiteY106" fmla="*/ 645860 h 2685062"/>
              <a:gd name="connsiteX107" fmla="*/ 9367772 w 12192000"/>
              <a:gd name="connsiteY107" fmla="*/ 650683 h 2685062"/>
              <a:gd name="connsiteX108" fmla="*/ 9370291 w 12192000"/>
              <a:gd name="connsiteY108" fmla="*/ 655264 h 2685062"/>
              <a:gd name="connsiteX109" fmla="*/ 9377007 w 12192000"/>
              <a:gd name="connsiteY109" fmla="*/ 656308 h 2685062"/>
              <a:gd name="connsiteX110" fmla="*/ 9382497 w 12192000"/>
              <a:gd name="connsiteY110" fmla="*/ 652427 h 2685062"/>
              <a:gd name="connsiteX111" fmla="*/ 9474013 w 12192000"/>
              <a:gd name="connsiteY111" fmla="*/ 647005 h 2685062"/>
              <a:gd name="connsiteX112" fmla="*/ 9595899 w 12192000"/>
              <a:gd name="connsiteY112" fmla="*/ 646979 h 2685062"/>
              <a:gd name="connsiteX113" fmla="*/ 9681269 w 12192000"/>
              <a:gd name="connsiteY113" fmla="*/ 669984 h 2685062"/>
              <a:gd name="connsiteX114" fmla="*/ 9689635 w 12192000"/>
              <a:gd name="connsiteY114" fmla="*/ 666408 h 2685062"/>
              <a:gd name="connsiteX115" fmla="*/ 9750215 w 12192000"/>
              <a:gd name="connsiteY115" fmla="*/ 671056 h 2685062"/>
              <a:gd name="connsiteX116" fmla="*/ 9957974 w 12192000"/>
              <a:gd name="connsiteY116" fmla="*/ 715080 h 2685062"/>
              <a:gd name="connsiteX117" fmla="*/ 10076482 w 12192000"/>
              <a:gd name="connsiteY117" fmla="*/ 723397 h 2685062"/>
              <a:gd name="connsiteX118" fmla="*/ 10119263 w 12192000"/>
              <a:gd name="connsiteY118" fmla="*/ 721877 h 2685062"/>
              <a:gd name="connsiteX119" fmla="*/ 10190893 w 12192000"/>
              <a:gd name="connsiteY119" fmla="*/ 719606 h 2685062"/>
              <a:gd name="connsiteX120" fmla="*/ 10246203 w 12192000"/>
              <a:gd name="connsiteY120" fmla="*/ 706893 h 2685062"/>
              <a:gd name="connsiteX121" fmla="*/ 10305396 w 12192000"/>
              <a:gd name="connsiteY121" fmla="*/ 709359 h 2685062"/>
              <a:gd name="connsiteX122" fmla="*/ 10316856 w 12192000"/>
              <a:gd name="connsiteY122" fmla="*/ 724179 h 2685062"/>
              <a:gd name="connsiteX123" fmla="*/ 10380919 w 12192000"/>
              <a:gd name="connsiteY123" fmla="*/ 722193 h 2685062"/>
              <a:gd name="connsiteX124" fmla="*/ 10478351 w 12192000"/>
              <a:gd name="connsiteY124" fmla="*/ 717620 h 2685062"/>
              <a:gd name="connsiteX125" fmla="*/ 10533954 w 12192000"/>
              <a:gd name="connsiteY125" fmla="*/ 718660 h 2685062"/>
              <a:gd name="connsiteX126" fmla="*/ 10686474 w 12192000"/>
              <a:gd name="connsiteY126" fmla="*/ 717507 h 2685062"/>
              <a:gd name="connsiteX127" fmla="*/ 10839729 w 12192000"/>
              <a:gd name="connsiteY127" fmla="*/ 713306 h 2685062"/>
              <a:gd name="connsiteX128" fmla="*/ 10933271 w 12192000"/>
              <a:gd name="connsiteY128" fmla="*/ 693628 h 2685062"/>
              <a:gd name="connsiteX129" fmla="*/ 11058950 w 12192000"/>
              <a:gd name="connsiteY129" fmla="*/ 692031 h 2685062"/>
              <a:gd name="connsiteX130" fmla="*/ 11080388 w 12192000"/>
              <a:gd name="connsiteY130" fmla="*/ 689245 h 2685062"/>
              <a:gd name="connsiteX131" fmla="*/ 11108911 w 12192000"/>
              <a:gd name="connsiteY131" fmla="*/ 693363 h 2685062"/>
              <a:gd name="connsiteX132" fmla="*/ 11223119 w 12192000"/>
              <a:gd name="connsiteY132" fmla="*/ 710661 h 2685062"/>
              <a:gd name="connsiteX133" fmla="*/ 11311983 w 12192000"/>
              <a:gd name="connsiteY133" fmla="*/ 731410 h 2685062"/>
              <a:gd name="connsiteX134" fmla="*/ 11426940 w 12192000"/>
              <a:gd name="connsiteY134" fmla="*/ 727340 h 2685062"/>
              <a:gd name="connsiteX135" fmla="*/ 11495624 w 12192000"/>
              <a:gd name="connsiteY135" fmla="*/ 734858 h 2685062"/>
              <a:gd name="connsiteX136" fmla="*/ 11605975 w 12192000"/>
              <a:gd name="connsiteY136" fmla="*/ 762433 h 2685062"/>
              <a:gd name="connsiteX137" fmla="*/ 11756134 w 12192000"/>
              <a:gd name="connsiteY137" fmla="*/ 765012 h 2685062"/>
              <a:gd name="connsiteX138" fmla="*/ 11789788 w 12192000"/>
              <a:gd name="connsiteY138" fmla="*/ 745316 h 2685062"/>
              <a:gd name="connsiteX139" fmla="*/ 11832833 w 12192000"/>
              <a:gd name="connsiteY139" fmla="*/ 734720 h 2685062"/>
              <a:gd name="connsiteX140" fmla="*/ 11846338 w 12192000"/>
              <a:gd name="connsiteY140" fmla="*/ 765994 h 2685062"/>
              <a:gd name="connsiteX141" fmla="*/ 11972492 w 12192000"/>
              <a:gd name="connsiteY141" fmla="*/ 796180 h 2685062"/>
              <a:gd name="connsiteX142" fmla="*/ 12035979 w 12192000"/>
              <a:gd name="connsiteY142" fmla="*/ 807835 h 2685062"/>
              <a:gd name="connsiteX143" fmla="*/ 12135850 w 12192000"/>
              <a:gd name="connsiteY143" fmla="*/ 819056 h 2685062"/>
              <a:gd name="connsiteX144" fmla="*/ 12166092 w 12192000"/>
              <a:gd name="connsiteY144" fmla="*/ 823695 h 2685062"/>
              <a:gd name="connsiteX145" fmla="*/ 12190645 w 12192000"/>
              <a:gd name="connsiteY145" fmla="*/ 826863 h 2685062"/>
              <a:gd name="connsiteX146" fmla="*/ 12192000 w 12192000"/>
              <a:gd name="connsiteY146" fmla="*/ 880762 h 2685062"/>
              <a:gd name="connsiteX147" fmla="*/ 12192000 w 12192000"/>
              <a:gd name="connsiteY147" fmla="*/ 2685062 h 2685062"/>
              <a:gd name="connsiteX148" fmla="*/ 0 w 12192000"/>
              <a:gd name="connsiteY148" fmla="*/ 2685062 h 2685062"/>
              <a:gd name="connsiteX149" fmla="*/ 0 w 12192000"/>
              <a:gd name="connsiteY149" fmla="*/ 283917 h 2685062"/>
              <a:gd name="connsiteX150" fmla="*/ 44213 w 12192000"/>
              <a:gd name="connsiteY150" fmla="*/ 302297 h 2685062"/>
              <a:gd name="connsiteX151" fmla="*/ 172465 w 12192000"/>
              <a:gd name="connsiteY151" fmla="*/ 314866 h 2685062"/>
              <a:gd name="connsiteX152" fmla="*/ 223361 w 12192000"/>
              <a:gd name="connsiteY152" fmla="*/ 304828 h 2685062"/>
              <a:gd name="connsiteX153" fmla="*/ 320595 w 12192000"/>
              <a:gd name="connsiteY153" fmla="*/ 288341 h 2685062"/>
              <a:gd name="connsiteX154" fmla="*/ 401087 w 12192000"/>
              <a:gd name="connsiteY154" fmla="*/ 246745 h 2685062"/>
              <a:gd name="connsiteX155" fmla="*/ 495839 w 12192000"/>
              <a:gd name="connsiteY155" fmla="*/ 217305 h 2685062"/>
              <a:gd name="connsiteX156" fmla="*/ 507910 w 12192000"/>
              <a:gd name="connsiteY156" fmla="*/ 219773 h 2685062"/>
              <a:gd name="connsiteX157" fmla="*/ 561428 w 12192000"/>
              <a:gd name="connsiteY157" fmla="*/ 201460 h 2685062"/>
              <a:gd name="connsiteX158" fmla="*/ 712813 w 12192000"/>
              <a:gd name="connsiteY158" fmla="*/ 151411 h 2685062"/>
              <a:gd name="connsiteX159" fmla="*/ 819366 w 12192000"/>
              <a:gd name="connsiteY159" fmla="*/ 70479 h 2685062"/>
              <a:gd name="connsiteX160" fmla="*/ 862489 w 12192000"/>
              <a:gd name="connsiteY160" fmla="*/ 63238 h 2685062"/>
              <a:gd name="connsiteX161" fmla="*/ 934387 w 12192000"/>
              <a:gd name="connsiteY161" fmla="*/ 50788 h 2685062"/>
              <a:gd name="connsiteX162" fmla="*/ 948874 w 12192000"/>
              <a:gd name="connsiteY162" fmla="*/ 55208 h 2685062"/>
              <a:gd name="connsiteX163" fmla="*/ 955237 w 12192000"/>
              <a:gd name="connsiteY163" fmla="*/ 54040 h 2685062"/>
              <a:gd name="connsiteX164" fmla="*/ 955886 w 12192000"/>
              <a:gd name="connsiteY164" fmla="*/ 54325 h 2685062"/>
              <a:gd name="connsiteX165" fmla="*/ 957239 w 12192000"/>
              <a:gd name="connsiteY165" fmla="*/ 53673 h 2685062"/>
              <a:gd name="connsiteX166" fmla="*/ 971343 w 12192000"/>
              <a:gd name="connsiteY166" fmla="*/ 51086 h 2685062"/>
              <a:gd name="connsiteX167" fmla="*/ 1002063 w 12192000"/>
              <a:gd name="connsiteY167" fmla="*/ 54158 h 2685062"/>
              <a:gd name="connsiteX168" fmla="*/ 1020663 w 12192000"/>
              <a:gd name="connsiteY168" fmla="*/ 53408 h 2685062"/>
              <a:gd name="connsiteX169" fmla="*/ 1039181 w 12192000"/>
              <a:gd name="connsiteY169" fmla="*/ 40356 h 2685062"/>
              <a:gd name="connsiteX170" fmla="*/ 1051914 w 12192000"/>
              <a:gd name="connsiteY170" fmla="*/ 39166 h 2685062"/>
              <a:gd name="connsiteX171" fmla="*/ 1054501 w 12192000"/>
              <a:gd name="connsiteY171" fmla="*/ 37372 h 2685062"/>
              <a:gd name="connsiteX172" fmla="*/ 1061859 w 12192000"/>
              <a:gd name="connsiteY172" fmla="*/ 33902 h 2685062"/>
              <a:gd name="connsiteX173" fmla="*/ 1054558 w 12192000"/>
              <a:gd name="connsiteY173" fmla="*/ 30385 h 2685062"/>
              <a:gd name="connsiteX174" fmla="*/ 1140852 w 12192000"/>
              <a:gd name="connsiteY174" fmla="*/ 17327 h 2685062"/>
              <a:gd name="connsiteX175" fmla="*/ 1214144 w 12192000"/>
              <a:gd name="connsiteY175" fmla="*/ 6192 h 2685062"/>
              <a:gd name="connsiteX176" fmla="*/ 1338122 w 12192000"/>
              <a:gd name="connsiteY176" fmla="*/ 27996 h 2685062"/>
              <a:gd name="connsiteX177" fmla="*/ 1462415 w 12192000"/>
              <a:gd name="connsiteY177" fmla="*/ 0 h 2685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12192000" h="2685062">
                <a:moveTo>
                  <a:pt x="1462415" y="0"/>
                </a:moveTo>
                <a:lnTo>
                  <a:pt x="1494432" y="2457"/>
                </a:lnTo>
                <a:lnTo>
                  <a:pt x="1523667" y="11778"/>
                </a:lnTo>
                <a:lnTo>
                  <a:pt x="1523067" y="14207"/>
                </a:lnTo>
                <a:cubicBezTo>
                  <a:pt x="1523507" y="15871"/>
                  <a:pt x="1525127" y="16145"/>
                  <a:pt x="1527695" y="15715"/>
                </a:cubicBezTo>
                <a:lnTo>
                  <a:pt x="1532258" y="14518"/>
                </a:lnTo>
                <a:lnTo>
                  <a:pt x="1537796" y="16283"/>
                </a:lnTo>
                <a:lnTo>
                  <a:pt x="1553041" y="20452"/>
                </a:lnTo>
                <a:lnTo>
                  <a:pt x="1557495" y="25861"/>
                </a:lnTo>
                <a:cubicBezTo>
                  <a:pt x="1571578" y="34900"/>
                  <a:pt x="1608020" y="28047"/>
                  <a:pt x="1617448" y="40977"/>
                </a:cubicBezTo>
                <a:lnTo>
                  <a:pt x="1636697" y="39108"/>
                </a:lnTo>
                <a:lnTo>
                  <a:pt x="1657286" y="49000"/>
                </a:lnTo>
                <a:cubicBezTo>
                  <a:pt x="1676389" y="57312"/>
                  <a:pt x="1696470" y="62807"/>
                  <a:pt x="1719191" y="56920"/>
                </a:cubicBezTo>
                <a:cubicBezTo>
                  <a:pt x="1709669" y="73491"/>
                  <a:pt x="1773685" y="56115"/>
                  <a:pt x="1787126" y="71960"/>
                </a:cubicBezTo>
                <a:cubicBezTo>
                  <a:pt x="1795166" y="84864"/>
                  <a:pt x="1816465" y="82599"/>
                  <a:pt x="1834555" y="86590"/>
                </a:cubicBezTo>
                <a:cubicBezTo>
                  <a:pt x="1850712" y="99365"/>
                  <a:pt x="1937782" y="107374"/>
                  <a:pt x="1966070" y="103987"/>
                </a:cubicBezTo>
                <a:cubicBezTo>
                  <a:pt x="2043209" y="86564"/>
                  <a:pt x="2126459" y="137078"/>
                  <a:pt x="2188582" y="124532"/>
                </a:cubicBezTo>
                <a:cubicBezTo>
                  <a:pt x="2206064" y="124932"/>
                  <a:pt x="2221206" y="127247"/>
                  <a:pt x="2234811" y="130739"/>
                </a:cubicBezTo>
                <a:lnTo>
                  <a:pt x="2270005" y="143358"/>
                </a:lnTo>
                <a:lnTo>
                  <a:pt x="2274208" y="152634"/>
                </a:lnTo>
                <a:lnTo>
                  <a:pt x="2298905" y="157215"/>
                </a:lnTo>
                <a:lnTo>
                  <a:pt x="2304521" y="159957"/>
                </a:lnTo>
                <a:cubicBezTo>
                  <a:pt x="2315230" y="165224"/>
                  <a:pt x="2326016" y="170200"/>
                  <a:pt x="2337696" y="174150"/>
                </a:cubicBezTo>
                <a:cubicBezTo>
                  <a:pt x="2354259" y="137711"/>
                  <a:pt x="2439767" y="201742"/>
                  <a:pt x="2432112" y="166646"/>
                </a:cubicBezTo>
                <a:cubicBezTo>
                  <a:pt x="2482400" y="178172"/>
                  <a:pt x="2480978" y="159994"/>
                  <a:pt x="2500149" y="168723"/>
                </a:cubicBezTo>
                <a:lnTo>
                  <a:pt x="2504776" y="171455"/>
                </a:lnTo>
                <a:lnTo>
                  <a:pt x="2507358" y="177677"/>
                </a:lnTo>
                <a:lnTo>
                  <a:pt x="2518847" y="180936"/>
                </a:lnTo>
                <a:lnTo>
                  <a:pt x="2528864" y="188517"/>
                </a:lnTo>
                <a:cubicBezTo>
                  <a:pt x="2656589" y="189245"/>
                  <a:pt x="2818894" y="267460"/>
                  <a:pt x="2938613" y="248764"/>
                </a:cubicBezTo>
                <a:lnTo>
                  <a:pt x="3132513" y="229282"/>
                </a:lnTo>
                <a:cubicBezTo>
                  <a:pt x="3153391" y="218737"/>
                  <a:pt x="3187482" y="219423"/>
                  <a:pt x="3208657" y="230814"/>
                </a:cubicBezTo>
                <a:cubicBezTo>
                  <a:pt x="3212298" y="232773"/>
                  <a:pt x="3215412" y="234983"/>
                  <a:pt x="3217904" y="237375"/>
                </a:cubicBezTo>
                <a:cubicBezTo>
                  <a:pt x="3279351" y="212726"/>
                  <a:pt x="3298012" y="233121"/>
                  <a:pt x="3330150" y="214762"/>
                </a:cubicBezTo>
                <a:cubicBezTo>
                  <a:pt x="3405531" y="217422"/>
                  <a:pt x="3451160" y="247861"/>
                  <a:pt x="3480527" y="231960"/>
                </a:cubicBezTo>
                <a:cubicBezTo>
                  <a:pt x="3516075" y="238991"/>
                  <a:pt x="3553819" y="269164"/>
                  <a:pt x="3591806" y="253003"/>
                </a:cubicBezTo>
                <a:cubicBezTo>
                  <a:pt x="3586673" y="270421"/>
                  <a:pt x="3640034" y="246868"/>
                  <a:pt x="3655143" y="261318"/>
                </a:cubicBezTo>
                <a:cubicBezTo>
                  <a:pt x="3664868" y="273371"/>
                  <a:pt x="3683329" y="269035"/>
                  <a:pt x="3700191" y="271235"/>
                </a:cubicBezTo>
                <a:cubicBezTo>
                  <a:pt x="3717097" y="282363"/>
                  <a:pt x="3796016" y="281812"/>
                  <a:pt x="3820459" y="275675"/>
                </a:cubicBezTo>
                <a:cubicBezTo>
                  <a:pt x="3885463" y="250791"/>
                  <a:pt x="3969506" y="292904"/>
                  <a:pt x="4022158" y="274341"/>
                </a:cubicBezTo>
                <a:cubicBezTo>
                  <a:pt x="4084571" y="269096"/>
                  <a:pt x="4119856" y="297968"/>
                  <a:pt x="4164508" y="309117"/>
                </a:cubicBezTo>
                <a:cubicBezTo>
                  <a:pt x="4171915" y="271244"/>
                  <a:pt x="4260667" y="326583"/>
                  <a:pt x="4246843" y="292417"/>
                </a:cubicBezTo>
                <a:cubicBezTo>
                  <a:pt x="4309458" y="301142"/>
                  <a:pt x="4279869" y="266331"/>
                  <a:pt x="4337133" y="304707"/>
                </a:cubicBezTo>
                <a:cubicBezTo>
                  <a:pt x="4450694" y="292933"/>
                  <a:pt x="4593547" y="330375"/>
                  <a:pt x="4696109" y="300060"/>
                </a:cubicBezTo>
                <a:lnTo>
                  <a:pt x="4928090" y="291457"/>
                </a:lnTo>
                <a:lnTo>
                  <a:pt x="4960316" y="287841"/>
                </a:lnTo>
                <a:cubicBezTo>
                  <a:pt x="4960491" y="287029"/>
                  <a:pt x="4960665" y="286217"/>
                  <a:pt x="4960840" y="285406"/>
                </a:cubicBezTo>
                <a:cubicBezTo>
                  <a:pt x="4962018" y="283892"/>
                  <a:pt x="4963691" y="283924"/>
                  <a:pt x="4965958" y="284802"/>
                </a:cubicBezTo>
                <a:lnTo>
                  <a:pt x="4969785" y="286778"/>
                </a:lnTo>
                <a:lnTo>
                  <a:pt x="4975889" y="286093"/>
                </a:lnTo>
                <a:lnTo>
                  <a:pt x="4992382" y="284871"/>
                </a:lnTo>
                <a:lnTo>
                  <a:pt x="4999094" y="280499"/>
                </a:lnTo>
                <a:lnTo>
                  <a:pt x="5080965" y="282208"/>
                </a:lnTo>
                <a:lnTo>
                  <a:pt x="5105166" y="276473"/>
                </a:lnTo>
                <a:cubicBezTo>
                  <a:pt x="5127226" y="271982"/>
                  <a:pt x="5148953" y="270367"/>
                  <a:pt x="5168054" y="280137"/>
                </a:cubicBezTo>
                <a:cubicBezTo>
                  <a:pt x="5166431" y="262533"/>
                  <a:pt x="5219894" y="290815"/>
                  <a:pt x="5239940" y="278079"/>
                </a:cubicBezTo>
                <a:cubicBezTo>
                  <a:pt x="5253484" y="267178"/>
                  <a:pt x="5272860" y="273220"/>
                  <a:pt x="5291998" y="272685"/>
                </a:cubicBezTo>
                <a:cubicBezTo>
                  <a:pt x="5313255" y="263383"/>
                  <a:pt x="5400292" y="271538"/>
                  <a:pt x="5425861" y="279926"/>
                </a:cubicBezTo>
                <a:cubicBezTo>
                  <a:pt x="5491875" y="310639"/>
                  <a:pt x="5594484" y="277380"/>
                  <a:pt x="5648321" y="300693"/>
                </a:cubicBezTo>
                <a:cubicBezTo>
                  <a:pt x="5665248" y="303486"/>
                  <a:pt x="5680800" y="304021"/>
                  <a:pt x="5695414" y="303150"/>
                </a:cubicBezTo>
                <a:lnTo>
                  <a:pt x="5743064" y="289335"/>
                </a:lnTo>
                <a:lnTo>
                  <a:pt x="5768797" y="289436"/>
                </a:lnTo>
                <a:lnTo>
                  <a:pt x="5775419" y="287831"/>
                </a:lnTo>
                <a:cubicBezTo>
                  <a:pt x="5788059" y="284732"/>
                  <a:pt x="5800646" y="281926"/>
                  <a:pt x="5813624" y="280263"/>
                </a:cubicBezTo>
                <a:cubicBezTo>
                  <a:pt x="5812999" y="318182"/>
                  <a:pt x="5923892" y="272386"/>
                  <a:pt x="5900676" y="304615"/>
                </a:cubicBezTo>
                <a:cubicBezTo>
                  <a:pt x="5954067" y="302717"/>
                  <a:pt x="5944477" y="319870"/>
                  <a:pt x="5966795" y="314993"/>
                </a:cubicBezTo>
                <a:lnTo>
                  <a:pt x="5972463" y="313217"/>
                </a:lnTo>
                <a:lnTo>
                  <a:pt x="5977754" y="307726"/>
                </a:lnTo>
                <a:lnTo>
                  <a:pt x="5990232" y="306694"/>
                </a:lnTo>
                <a:lnTo>
                  <a:pt x="6003260" y="301250"/>
                </a:lnTo>
                <a:cubicBezTo>
                  <a:pt x="6125949" y="323771"/>
                  <a:pt x="6292426" y="300774"/>
                  <a:pt x="6398655" y="340447"/>
                </a:cubicBezTo>
                <a:lnTo>
                  <a:pt x="6477250" y="370643"/>
                </a:lnTo>
                <a:cubicBezTo>
                  <a:pt x="6518147" y="382960"/>
                  <a:pt x="6560561" y="347277"/>
                  <a:pt x="6599996" y="371929"/>
                </a:cubicBezTo>
                <a:cubicBezTo>
                  <a:pt x="6615225" y="385828"/>
                  <a:pt x="6648193" y="391366"/>
                  <a:pt x="6673632" y="384303"/>
                </a:cubicBezTo>
                <a:cubicBezTo>
                  <a:pt x="6678009" y="383088"/>
                  <a:pt x="6681993" y="381536"/>
                  <a:pt x="6685461" y="379698"/>
                </a:cubicBezTo>
                <a:cubicBezTo>
                  <a:pt x="6733172" y="414481"/>
                  <a:pt x="6760278" y="398336"/>
                  <a:pt x="6782761" y="421766"/>
                </a:cubicBezTo>
                <a:cubicBezTo>
                  <a:pt x="6856177" y="432921"/>
                  <a:pt x="6913662" y="412056"/>
                  <a:pt x="6934599" y="432626"/>
                </a:cubicBezTo>
                <a:cubicBezTo>
                  <a:pt x="6971837" y="432351"/>
                  <a:pt x="7021650" y="410307"/>
                  <a:pt x="7050728" y="432695"/>
                </a:cubicBezTo>
                <a:cubicBezTo>
                  <a:pt x="7053692" y="415076"/>
                  <a:pt x="7094152" y="447339"/>
                  <a:pt x="7115167" y="436243"/>
                </a:cubicBezTo>
                <a:cubicBezTo>
                  <a:pt x="7129937" y="426464"/>
                  <a:pt x="7145660" y="433973"/>
                  <a:pt x="7162809" y="434931"/>
                </a:cubicBezTo>
                <a:cubicBezTo>
                  <a:pt x="7184039" y="427343"/>
                  <a:pt x="7259393" y="442217"/>
                  <a:pt x="7280034" y="452539"/>
                </a:cubicBezTo>
                <a:cubicBezTo>
                  <a:pt x="7331046" y="488194"/>
                  <a:pt x="7430616" y="463128"/>
                  <a:pt x="7472654" y="490482"/>
                </a:cubicBezTo>
                <a:cubicBezTo>
                  <a:pt x="7541994" y="500728"/>
                  <a:pt x="7643498" y="509315"/>
                  <a:pt x="7696080" y="514010"/>
                </a:cubicBezTo>
                <a:cubicBezTo>
                  <a:pt x="7760013" y="517032"/>
                  <a:pt x="7715914" y="545003"/>
                  <a:pt x="7788139" y="518649"/>
                </a:cubicBezTo>
                <a:cubicBezTo>
                  <a:pt x="7891601" y="550571"/>
                  <a:pt x="8143222" y="510864"/>
                  <a:pt x="8227756" y="558548"/>
                </a:cubicBezTo>
                <a:cubicBezTo>
                  <a:pt x="8317876" y="569251"/>
                  <a:pt x="8261697" y="569546"/>
                  <a:pt x="8328859" y="582867"/>
                </a:cubicBezTo>
                <a:cubicBezTo>
                  <a:pt x="8336976" y="627379"/>
                  <a:pt x="8495085" y="643261"/>
                  <a:pt x="8532898" y="668282"/>
                </a:cubicBezTo>
                <a:cubicBezTo>
                  <a:pt x="8626867" y="678146"/>
                  <a:pt x="8698118" y="715603"/>
                  <a:pt x="8792925" y="701900"/>
                </a:cubicBezTo>
                <a:cubicBezTo>
                  <a:pt x="8796856" y="707882"/>
                  <a:pt x="8802564" y="712918"/>
                  <a:pt x="8809491" y="717262"/>
                </a:cubicBezTo>
                <a:lnTo>
                  <a:pt x="8814066" y="719410"/>
                </a:lnTo>
                <a:lnTo>
                  <a:pt x="8815751" y="718686"/>
                </a:lnTo>
                <a:cubicBezTo>
                  <a:pt x="8822134" y="717141"/>
                  <a:pt x="8829906" y="716502"/>
                  <a:pt x="8840540" y="717083"/>
                </a:cubicBezTo>
                <a:cubicBezTo>
                  <a:pt x="8844566" y="676948"/>
                  <a:pt x="8862586" y="704813"/>
                  <a:pt x="8897062" y="697553"/>
                </a:cubicBezTo>
                <a:cubicBezTo>
                  <a:pt x="8926967" y="693826"/>
                  <a:pt x="8941387" y="680067"/>
                  <a:pt x="8965922" y="672885"/>
                </a:cubicBezTo>
                <a:cubicBezTo>
                  <a:pt x="8985861" y="668208"/>
                  <a:pt x="8990451" y="680326"/>
                  <a:pt x="9016694" y="669496"/>
                </a:cubicBezTo>
                <a:cubicBezTo>
                  <a:pt x="9064226" y="680468"/>
                  <a:pt x="9102961" y="653230"/>
                  <a:pt x="9139695" y="648174"/>
                </a:cubicBezTo>
                <a:cubicBezTo>
                  <a:pt x="9151373" y="649226"/>
                  <a:pt x="9186538" y="645057"/>
                  <a:pt x="9219129" y="639013"/>
                </a:cubicBezTo>
                <a:lnTo>
                  <a:pt x="9221354" y="638501"/>
                </a:lnTo>
                <a:lnTo>
                  <a:pt x="9237592" y="642494"/>
                </a:lnTo>
                <a:cubicBezTo>
                  <a:pt x="9241555" y="644212"/>
                  <a:pt x="9242210" y="646204"/>
                  <a:pt x="9236570" y="648762"/>
                </a:cubicBezTo>
                <a:cubicBezTo>
                  <a:pt x="9241114" y="652055"/>
                  <a:pt x="9245782" y="653517"/>
                  <a:pt x="9250521" y="654041"/>
                </a:cubicBezTo>
                <a:cubicBezTo>
                  <a:pt x="9259996" y="655089"/>
                  <a:pt x="9269753" y="652386"/>
                  <a:pt x="9279357" y="653083"/>
                </a:cubicBezTo>
                <a:lnTo>
                  <a:pt x="9289731" y="656356"/>
                </a:lnTo>
                <a:lnTo>
                  <a:pt x="9293723" y="656237"/>
                </a:lnTo>
                <a:lnTo>
                  <a:pt x="9303097" y="656723"/>
                </a:lnTo>
                <a:lnTo>
                  <a:pt x="9302251" y="652725"/>
                </a:lnTo>
                <a:cubicBezTo>
                  <a:pt x="9300561" y="648869"/>
                  <a:pt x="9299408" y="644676"/>
                  <a:pt x="9314122" y="645860"/>
                </a:cubicBezTo>
                <a:cubicBezTo>
                  <a:pt x="9344433" y="650204"/>
                  <a:pt x="9356229" y="634440"/>
                  <a:pt x="9367772" y="650683"/>
                </a:cubicBezTo>
                <a:lnTo>
                  <a:pt x="9370291" y="655264"/>
                </a:lnTo>
                <a:lnTo>
                  <a:pt x="9377007" y="656308"/>
                </a:lnTo>
                <a:cubicBezTo>
                  <a:pt x="9380660" y="656340"/>
                  <a:pt x="9382824" y="655350"/>
                  <a:pt x="9382497" y="652427"/>
                </a:cubicBezTo>
                <a:cubicBezTo>
                  <a:pt x="9410043" y="665739"/>
                  <a:pt x="9444726" y="648939"/>
                  <a:pt x="9474013" y="647005"/>
                </a:cubicBezTo>
                <a:cubicBezTo>
                  <a:pt x="9494765" y="659508"/>
                  <a:pt x="9535746" y="643122"/>
                  <a:pt x="9595899" y="646979"/>
                </a:cubicBezTo>
                <a:cubicBezTo>
                  <a:pt x="9618462" y="661284"/>
                  <a:pt x="9636478" y="649421"/>
                  <a:pt x="9681269" y="669984"/>
                </a:cubicBezTo>
                <a:cubicBezTo>
                  <a:pt x="9683619" y="668616"/>
                  <a:pt x="9686437" y="667412"/>
                  <a:pt x="9689635" y="666408"/>
                </a:cubicBezTo>
                <a:cubicBezTo>
                  <a:pt x="9708219" y="660578"/>
                  <a:pt x="9735343" y="662659"/>
                  <a:pt x="9750215" y="671056"/>
                </a:cubicBezTo>
                <a:cubicBezTo>
                  <a:pt x="9822560" y="699676"/>
                  <a:pt x="9892985" y="704863"/>
                  <a:pt x="9957974" y="715080"/>
                </a:cubicBezTo>
                <a:cubicBezTo>
                  <a:pt x="10031995" y="724171"/>
                  <a:pt x="9987651" y="694466"/>
                  <a:pt x="10076482" y="723397"/>
                </a:cubicBezTo>
                <a:cubicBezTo>
                  <a:pt x="10088264" y="715403"/>
                  <a:pt x="10100170" y="715974"/>
                  <a:pt x="10119263" y="721877"/>
                </a:cubicBezTo>
                <a:cubicBezTo>
                  <a:pt x="10155360" y="725633"/>
                  <a:pt x="10156886" y="703170"/>
                  <a:pt x="10190893" y="719606"/>
                </a:cubicBezTo>
                <a:cubicBezTo>
                  <a:pt x="10186651" y="707114"/>
                  <a:pt x="10260542" y="720706"/>
                  <a:pt x="10246203" y="706893"/>
                </a:cubicBezTo>
                <a:cubicBezTo>
                  <a:pt x="10271921" y="697978"/>
                  <a:pt x="10280122" y="716866"/>
                  <a:pt x="10305396" y="709359"/>
                </a:cubicBezTo>
                <a:cubicBezTo>
                  <a:pt x="10332266" y="709354"/>
                  <a:pt x="10287753" y="720864"/>
                  <a:pt x="10316856" y="724179"/>
                </a:cubicBezTo>
                <a:cubicBezTo>
                  <a:pt x="10352558" y="726042"/>
                  <a:pt x="10348261" y="747938"/>
                  <a:pt x="10380919" y="722193"/>
                </a:cubicBezTo>
                <a:cubicBezTo>
                  <a:pt x="10416787" y="731946"/>
                  <a:pt x="10426384" y="719959"/>
                  <a:pt x="10478351" y="717620"/>
                </a:cubicBezTo>
                <a:cubicBezTo>
                  <a:pt x="10498311" y="726260"/>
                  <a:pt x="10516018" y="724144"/>
                  <a:pt x="10533954" y="718660"/>
                </a:cubicBezTo>
                <a:cubicBezTo>
                  <a:pt x="10583102" y="724237"/>
                  <a:pt x="10630104" y="717410"/>
                  <a:pt x="10686474" y="717507"/>
                </a:cubicBezTo>
                <a:cubicBezTo>
                  <a:pt x="10745160" y="730015"/>
                  <a:pt x="10779502" y="713124"/>
                  <a:pt x="10839729" y="713306"/>
                </a:cubicBezTo>
                <a:cubicBezTo>
                  <a:pt x="10895292" y="735596"/>
                  <a:pt x="10883335" y="689293"/>
                  <a:pt x="10933271" y="693628"/>
                </a:cubicBezTo>
                <a:cubicBezTo>
                  <a:pt x="11011861" y="715600"/>
                  <a:pt x="10933941" y="678563"/>
                  <a:pt x="11058950" y="692031"/>
                </a:cubicBezTo>
                <a:cubicBezTo>
                  <a:pt x="11065574" y="695312"/>
                  <a:pt x="11081347" y="693264"/>
                  <a:pt x="11080388" y="689245"/>
                </a:cubicBezTo>
                <a:cubicBezTo>
                  <a:pt x="11088176" y="690921"/>
                  <a:pt x="11106032" y="699551"/>
                  <a:pt x="11108911" y="693363"/>
                </a:cubicBezTo>
                <a:cubicBezTo>
                  <a:pt x="11149149" y="694912"/>
                  <a:pt x="11188483" y="700869"/>
                  <a:pt x="11223119" y="710661"/>
                </a:cubicBezTo>
                <a:cubicBezTo>
                  <a:pt x="11302059" y="704266"/>
                  <a:pt x="11255617" y="731239"/>
                  <a:pt x="11311983" y="731410"/>
                </a:cubicBezTo>
                <a:cubicBezTo>
                  <a:pt x="11358665" y="721567"/>
                  <a:pt x="11373894" y="732638"/>
                  <a:pt x="11426940" y="727340"/>
                </a:cubicBezTo>
                <a:cubicBezTo>
                  <a:pt x="11441993" y="748767"/>
                  <a:pt x="11476074" y="727962"/>
                  <a:pt x="11495624" y="734858"/>
                </a:cubicBezTo>
                <a:cubicBezTo>
                  <a:pt x="11530841" y="712823"/>
                  <a:pt x="11572173" y="761025"/>
                  <a:pt x="11605975" y="762433"/>
                </a:cubicBezTo>
                <a:cubicBezTo>
                  <a:pt x="11663316" y="761143"/>
                  <a:pt x="11727635" y="739871"/>
                  <a:pt x="11756134" y="765012"/>
                </a:cubicBezTo>
                <a:cubicBezTo>
                  <a:pt x="11761348" y="755468"/>
                  <a:pt x="11757526" y="741943"/>
                  <a:pt x="11789788" y="745316"/>
                </a:cubicBezTo>
                <a:cubicBezTo>
                  <a:pt x="11803253" y="740995"/>
                  <a:pt x="11807074" y="726138"/>
                  <a:pt x="11832833" y="734720"/>
                </a:cubicBezTo>
                <a:cubicBezTo>
                  <a:pt x="11798846" y="746443"/>
                  <a:pt x="11852821" y="750721"/>
                  <a:pt x="11846338" y="765994"/>
                </a:cubicBezTo>
                <a:cubicBezTo>
                  <a:pt x="11885947" y="777555"/>
                  <a:pt x="11979991" y="768560"/>
                  <a:pt x="11972492" y="796180"/>
                </a:cubicBezTo>
                <a:cubicBezTo>
                  <a:pt x="11982931" y="813135"/>
                  <a:pt x="12037186" y="790090"/>
                  <a:pt x="12035979" y="807835"/>
                </a:cubicBezTo>
                <a:cubicBezTo>
                  <a:pt x="12059694" y="797410"/>
                  <a:pt x="12098516" y="817951"/>
                  <a:pt x="12135850" y="819056"/>
                </a:cubicBezTo>
                <a:cubicBezTo>
                  <a:pt x="12142309" y="827359"/>
                  <a:pt x="12150917" y="827343"/>
                  <a:pt x="12166092" y="823695"/>
                </a:cubicBezTo>
                <a:lnTo>
                  <a:pt x="12190645" y="826863"/>
                </a:lnTo>
                <a:lnTo>
                  <a:pt x="12192000" y="880762"/>
                </a:lnTo>
                <a:lnTo>
                  <a:pt x="12192000" y="2685062"/>
                </a:lnTo>
                <a:lnTo>
                  <a:pt x="0" y="2685062"/>
                </a:lnTo>
                <a:lnTo>
                  <a:pt x="0" y="283917"/>
                </a:lnTo>
                <a:lnTo>
                  <a:pt x="44213" y="302297"/>
                </a:lnTo>
                <a:cubicBezTo>
                  <a:pt x="57125" y="321111"/>
                  <a:pt x="151150" y="310991"/>
                  <a:pt x="172465" y="314866"/>
                </a:cubicBezTo>
                <a:cubicBezTo>
                  <a:pt x="201883" y="307918"/>
                  <a:pt x="192551" y="309357"/>
                  <a:pt x="223361" y="304828"/>
                </a:cubicBezTo>
                <a:cubicBezTo>
                  <a:pt x="235273" y="283233"/>
                  <a:pt x="290082" y="292239"/>
                  <a:pt x="320595" y="288341"/>
                </a:cubicBezTo>
                <a:cubicBezTo>
                  <a:pt x="326821" y="269140"/>
                  <a:pt x="347105" y="264031"/>
                  <a:pt x="401087" y="246745"/>
                </a:cubicBezTo>
                <a:cubicBezTo>
                  <a:pt x="407068" y="225028"/>
                  <a:pt x="475269" y="251137"/>
                  <a:pt x="495839" y="217305"/>
                </a:cubicBezTo>
                <a:cubicBezTo>
                  <a:pt x="499633" y="218429"/>
                  <a:pt x="503698" y="219260"/>
                  <a:pt x="507910" y="219773"/>
                </a:cubicBezTo>
                <a:cubicBezTo>
                  <a:pt x="532375" y="222751"/>
                  <a:pt x="556339" y="214552"/>
                  <a:pt x="561428" y="201460"/>
                </a:cubicBezTo>
                <a:cubicBezTo>
                  <a:pt x="599747" y="152259"/>
                  <a:pt x="661201" y="177254"/>
                  <a:pt x="712813" y="151411"/>
                </a:cubicBezTo>
                <a:cubicBezTo>
                  <a:pt x="774420" y="124993"/>
                  <a:pt x="765426" y="123535"/>
                  <a:pt x="819366" y="70479"/>
                </a:cubicBezTo>
                <a:cubicBezTo>
                  <a:pt x="839647" y="77460"/>
                  <a:pt x="850544" y="74267"/>
                  <a:pt x="862489" y="63238"/>
                </a:cubicBezTo>
                <a:cubicBezTo>
                  <a:pt x="893284" y="51157"/>
                  <a:pt x="919686" y="77447"/>
                  <a:pt x="934387" y="50788"/>
                </a:cubicBezTo>
                <a:cubicBezTo>
                  <a:pt x="936825" y="54711"/>
                  <a:pt x="942184" y="55671"/>
                  <a:pt x="948874" y="55208"/>
                </a:cubicBezTo>
                <a:lnTo>
                  <a:pt x="955237" y="54040"/>
                </a:lnTo>
                <a:lnTo>
                  <a:pt x="955886" y="54325"/>
                </a:lnTo>
                <a:lnTo>
                  <a:pt x="957239" y="53673"/>
                </a:lnTo>
                <a:lnTo>
                  <a:pt x="971343" y="51086"/>
                </a:lnTo>
                <a:cubicBezTo>
                  <a:pt x="986863" y="47540"/>
                  <a:pt x="1001346" y="44460"/>
                  <a:pt x="1002063" y="54158"/>
                </a:cubicBezTo>
                <a:cubicBezTo>
                  <a:pt x="1010763" y="55438"/>
                  <a:pt x="1016476" y="54893"/>
                  <a:pt x="1020663" y="53408"/>
                </a:cubicBezTo>
                <a:cubicBezTo>
                  <a:pt x="1029036" y="50440"/>
                  <a:pt x="1031306" y="43717"/>
                  <a:pt x="1039181" y="40356"/>
                </a:cubicBezTo>
                <a:lnTo>
                  <a:pt x="1051914" y="39166"/>
                </a:lnTo>
                <a:lnTo>
                  <a:pt x="1054501" y="37372"/>
                </a:lnTo>
                <a:lnTo>
                  <a:pt x="1061859" y="33902"/>
                </a:lnTo>
                <a:lnTo>
                  <a:pt x="1054558" y="30385"/>
                </a:lnTo>
                <a:cubicBezTo>
                  <a:pt x="1046905" y="27358"/>
                  <a:pt x="1128596" y="22367"/>
                  <a:pt x="1140852" y="17327"/>
                </a:cubicBezTo>
                <a:lnTo>
                  <a:pt x="1214144" y="6192"/>
                </a:lnTo>
                <a:lnTo>
                  <a:pt x="1338122" y="27996"/>
                </a:lnTo>
                <a:cubicBezTo>
                  <a:pt x="1367144" y="1801"/>
                  <a:pt x="1432673" y="14019"/>
                  <a:pt x="1462415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618082" y="4779792"/>
            <a:ext cx="8943998" cy="8567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Como se </a:t>
            </a:r>
            <a:r>
              <a:rPr lang="en-US" sz="44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proteger</a:t>
            </a: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dos golpes?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1076" y="1320338"/>
            <a:ext cx="3425177" cy="20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C566C46-08FD-4C1D-D002-6538FEDBA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834" y="1052232"/>
            <a:ext cx="3026664" cy="2754264"/>
          </a:xfrm>
          <a:prstGeom prst="rect">
            <a:avLst/>
          </a:prstGeom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89701" y="1052232"/>
            <a:ext cx="3461732" cy="275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66960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C82119A-E2DE-277D-03DC-DD86F2598EB5}"/>
              </a:ext>
            </a:extLst>
          </p:cNvPr>
          <p:cNvSpPr txBox="1"/>
          <p:nvPr/>
        </p:nvSpPr>
        <p:spPr>
          <a:xfrm>
            <a:off x="425512" y="480375"/>
            <a:ext cx="9216428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6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HOAX X FAKE NEWS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F5F54EC-7731-6F10-1A06-3865E0A937BE}"/>
              </a:ext>
            </a:extLst>
          </p:cNvPr>
          <p:cNvSpPr txBox="1"/>
          <p:nvPr/>
        </p:nvSpPr>
        <p:spPr>
          <a:xfrm>
            <a:off x="425512" y="1303701"/>
            <a:ext cx="9967865" cy="2018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111111"/>
                </a:solidFill>
                <a:effectLst/>
                <a:highlight>
                  <a:srgbClr val="F5F5F5"/>
                </a:highlight>
                <a:latin typeface="-apple-system"/>
              </a:rPr>
              <a:t>“</a:t>
            </a:r>
            <a:r>
              <a:rPr lang="pt-BR" dirty="0">
                <a:solidFill>
                  <a:srgbClr val="111111"/>
                </a:solidFill>
                <a:highlight>
                  <a:srgbClr val="F5F5F5"/>
                </a:highlight>
                <a:latin typeface="-apple-system"/>
              </a:rPr>
              <a:t>HOAX</a:t>
            </a:r>
            <a:r>
              <a:rPr lang="pt-BR" b="0" i="0" dirty="0">
                <a:solidFill>
                  <a:srgbClr val="111111"/>
                </a:solidFill>
                <a:effectLst/>
                <a:highlight>
                  <a:srgbClr val="F5F5F5"/>
                </a:highlight>
                <a:latin typeface="-apple-system"/>
              </a:rPr>
              <a:t>” pode ser qualquer mensagem enganosa com o objetivo de enganar, </a:t>
            </a:r>
          </a:p>
          <a:p>
            <a:endParaRPr lang="pt-BR" dirty="0">
              <a:solidFill>
                <a:srgbClr val="111111"/>
              </a:solidFill>
              <a:highlight>
                <a:srgbClr val="F5F5F5"/>
              </a:highlight>
              <a:latin typeface="-apple-system"/>
            </a:endParaRPr>
          </a:p>
          <a:p>
            <a:r>
              <a:rPr lang="pt-BR" b="0" i="0" dirty="0">
                <a:solidFill>
                  <a:srgbClr val="111111"/>
                </a:solidFill>
                <a:effectLst/>
                <a:highlight>
                  <a:srgbClr val="F5F5F5"/>
                </a:highlight>
                <a:latin typeface="-apple-system"/>
              </a:rPr>
              <a:t>“FAKE NEWS” refere-se especificamente à imitação da forma de notícias para disseminar informações falsas. </a:t>
            </a:r>
          </a:p>
          <a:p>
            <a:endParaRPr lang="pt-BR" dirty="0">
              <a:solidFill>
                <a:srgbClr val="111111"/>
              </a:solidFill>
              <a:highlight>
                <a:srgbClr val="F5F5F5"/>
              </a:highlight>
              <a:latin typeface="-apple-system"/>
            </a:endParaRPr>
          </a:p>
          <a:p>
            <a:r>
              <a:rPr lang="pt-BR" b="0" i="0" dirty="0">
                <a:effectLst/>
                <a:latin typeface="-apple-system"/>
              </a:rPr>
              <a:t>Ambos contribuem para o problema maior da desinformação, mas “fake </a:t>
            </a:r>
            <a:r>
              <a:rPr lang="pt-BR" b="0" i="0" dirty="0" err="1">
                <a:effectLst/>
                <a:latin typeface="-apple-system"/>
              </a:rPr>
              <a:t>news</a:t>
            </a:r>
            <a:r>
              <a:rPr lang="pt-BR" b="0" i="0" dirty="0">
                <a:effectLst/>
                <a:latin typeface="-apple-system"/>
              </a:rPr>
              <a:t>” é um subconjunto mais específico dentro desse fenômeno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A2F9F34-BCE7-C1EE-339D-9769A4660C6F}"/>
              </a:ext>
            </a:extLst>
          </p:cNvPr>
          <p:cNvSpPr txBox="1"/>
          <p:nvPr/>
        </p:nvSpPr>
        <p:spPr>
          <a:xfrm>
            <a:off x="5911968" y="3447997"/>
            <a:ext cx="4089900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“</a:t>
            </a:r>
            <a:r>
              <a:rPr lang="pt-BR" dirty="0">
                <a:solidFill>
                  <a:srgbClr val="111111"/>
                </a:solidFill>
                <a:latin typeface="-apple-system"/>
              </a:rPr>
              <a:t>FAKE NEWS</a:t>
            </a: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” </a:t>
            </a:r>
          </a:p>
          <a:p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É um termo mais específico que se refere à falsificação da forma de notícia.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92CF364-860E-EB71-F66C-A91898CDCA24}"/>
              </a:ext>
            </a:extLst>
          </p:cNvPr>
          <p:cNvSpPr txBox="1"/>
          <p:nvPr/>
        </p:nvSpPr>
        <p:spPr>
          <a:xfrm>
            <a:off x="437583" y="3447552"/>
            <a:ext cx="5026181" cy="1477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“</a:t>
            </a:r>
            <a:r>
              <a:rPr lang="pt-BR" dirty="0">
                <a:solidFill>
                  <a:srgbClr val="111111"/>
                </a:solidFill>
                <a:latin typeface="-apple-system"/>
              </a:rPr>
              <a:t>HOAX</a:t>
            </a: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” </a:t>
            </a:r>
          </a:p>
          <a:p>
            <a:pPr algn="just"/>
            <a:r>
              <a:rPr lang="pt-BR" dirty="0">
                <a:solidFill>
                  <a:srgbClr val="111111"/>
                </a:solidFill>
                <a:latin typeface="-apple-system"/>
              </a:rPr>
              <a:t>P</a:t>
            </a: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ode não ser necessariamente uma notícia, mas pode incluir diferentes tipos de mensagens falsas ou enganosas, como lendas urbanas, teorias da conspiração ou alertas falsos.</a:t>
            </a:r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DB487E7-A261-B0E8-65AC-A39DDC281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917" y="5117711"/>
            <a:ext cx="2662770" cy="15511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D5DB629-34B9-86E2-88FE-790CEC8F5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338" y="4750806"/>
            <a:ext cx="2591161" cy="18147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8336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73"/>
          <a:stretch/>
        </p:blipFill>
        <p:spPr bwMode="auto">
          <a:xfrm>
            <a:off x="6096001" y="1210734"/>
            <a:ext cx="4442912" cy="2161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524933" y="365126"/>
            <a:ext cx="9502833" cy="845608"/>
          </a:xfrm>
        </p:spPr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Acessando Páginas</a:t>
            </a:r>
          </a:p>
        </p:txBody>
      </p:sp>
      <p:sp>
        <p:nvSpPr>
          <p:cNvPr id="7" name="Título 2"/>
          <p:cNvSpPr txBox="1">
            <a:spLocks/>
          </p:cNvSpPr>
          <p:nvPr/>
        </p:nvSpPr>
        <p:spPr>
          <a:xfrm>
            <a:off x="449761" y="1414993"/>
            <a:ext cx="9502833" cy="769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que é uma página WEB e URL?</a:t>
            </a:r>
          </a:p>
          <a:p>
            <a:endParaRPr lang="pt-BR" sz="28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2048934"/>
            <a:ext cx="5926920" cy="1853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724" y="3598335"/>
            <a:ext cx="5262188" cy="2887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0E59831-826C-DC26-70C1-E5132EBCBB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242" y="4119566"/>
            <a:ext cx="3618846" cy="184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15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485" y="0"/>
            <a:ext cx="3730348" cy="2829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92" y="-5295"/>
            <a:ext cx="4933950" cy="299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68221"/>
            <a:ext cx="10553278" cy="3645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81069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7" y="1307311"/>
            <a:ext cx="10349971" cy="252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8" y="3711820"/>
            <a:ext cx="10282886" cy="309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41" y="265761"/>
            <a:ext cx="10235141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81069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313266" y="517526"/>
            <a:ext cx="9502833" cy="1167342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2" name="Retângulo 1"/>
          <p:cNvSpPr/>
          <p:nvPr/>
        </p:nvSpPr>
        <p:spPr>
          <a:xfrm>
            <a:off x="118533" y="2557931"/>
            <a:ext cx="104140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De vez em quando, nas redes sociais, a gente se pega compartilhando notícias falsas, fotos modificadas, boatos de todo tipo. </a:t>
            </a:r>
          </a:p>
          <a:p>
            <a:endParaRPr lang="pt-BR" b="1" dirty="0"/>
          </a:p>
          <a:p>
            <a:r>
              <a:rPr lang="pt-BR" b="1" dirty="0"/>
              <a:t>O problema é quando a matéria é falsa. E, pior ainda, se é uma matéria falsa que não foi criada por motivos humorísticos ou literários(sim, considero o “jornalismo ficcional” uma interessante forma de literatura), mas para prejudicar a imagem de alguém, não importa de que posição ou tendência. </a:t>
            </a:r>
          </a:p>
          <a:p>
            <a:endParaRPr lang="pt-BR" b="1" dirty="0"/>
          </a:p>
          <a:p>
            <a:r>
              <a:rPr lang="pt-BR" b="1" dirty="0"/>
              <a:t>Inventa-se uma arbitrariedade ou falcatrua, joga-se nas redes sociais e aguarda-se o resultado. </a:t>
            </a:r>
          </a:p>
          <a:p>
            <a:endParaRPr lang="pt-BR" b="1" dirty="0"/>
          </a:p>
          <a:p>
            <a:r>
              <a:rPr lang="pt-BR" b="1" dirty="0"/>
              <a:t>Nesse caso, a multiplicação da notícia falsa (que está sempre sujeita a ser denunciada juridicamente como injúria, calúnia ou difamação) se dá em várias direções.</a:t>
            </a:r>
          </a:p>
          <a:p>
            <a:endParaRPr lang="pt-BR" b="1" dirty="0"/>
          </a:p>
          <a:p>
            <a:r>
              <a:rPr lang="pt-BR" b="1" dirty="0"/>
              <a:t>Antes de curtir, comentar ou compartilhar, procuro checar as fontes, ir aos links originais.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" r="7203"/>
          <a:stretch/>
        </p:blipFill>
        <p:spPr bwMode="auto">
          <a:xfrm>
            <a:off x="0" y="0"/>
            <a:ext cx="10532533" cy="2247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2641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654521C0-03CD-C781-9055-E66C8CDA9AD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7252" y="1825625"/>
            <a:ext cx="4441056" cy="435133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7412" name="Picture 4" descr="https://encrypted-tbn0.gstatic.com/images?q=tbn:ANd9GcTJqQ4XGmwN7m9loGp4PFIzTQF-H0Su3Y5UZw&amp;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95929" y="1825625"/>
            <a:ext cx="4351338" cy="435133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76891" y="129735"/>
            <a:ext cx="9502833" cy="1325563"/>
          </a:xfrm>
        </p:spPr>
        <p:txBody>
          <a:bodyPr anchor="ctr">
            <a:norm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Dicas para não se deixar enganar por Fake News</a:t>
            </a:r>
          </a:p>
        </p:txBody>
      </p:sp>
    </p:spTree>
    <p:extLst>
      <p:ext uri="{BB962C8B-B14F-4D97-AF65-F5344CB8AC3E}">
        <p14:creationId xmlns:p14="http://schemas.microsoft.com/office/powerpoint/2010/main" val="3120455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52"/>
          <a:stretch/>
        </p:blipFill>
        <p:spPr bwMode="auto">
          <a:xfrm>
            <a:off x="1097621" y="321734"/>
            <a:ext cx="4145926" cy="2905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83" name="Rectangle 24582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DBA13DF-8D27-7C4E-06F6-0050491E6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307" y="266055"/>
            <a:ext cx="3149235" cy="2905170"/>
          </a:xfrm>
          <a:prstGeom prst="rect">
            <a:avLst/>
          </a:prstGeom>
        </p:spPr>
      </p:pic>
      <p:sp>
        <p:nvSpPr>
          <p:cNvPr id="24585" name="Rectangle 24584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87" name="Rectangle 24586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67936EC-998D-613B-F486-58A912ACE0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2"/>
          <a:stretch/>
        </p:blipFill>
        <p:spPr bwMode="auto">
          <a:xfrm>
            <a:off x="1200805" y="3631096"/>
            <a:ext cx="3939557" cy="276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BE794F9-8F52-4269-9B7D-107CEF5A2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200" y="3735248"/>
            <a:ext cx="3705450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4022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68" t="15309"/>
          <a:stretch/>
        </p:blipFill>
        <p:spPr bwMode="auto">
          <a:xfrm>
            <a:off x="5160691" y="2992925"/>
            <a:ext cx="5360242" cy="386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3E3A3B59-67D6-D990-E9B3-7BC5BD04FE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71" r="49568"/>
          <a:stretch/>
        </p:blipFill>
        <p:spPr bwMode="auto">
          <a:xfrm>
            <a:off x="0" y="1102864"/>
            <a:ext cx="5360242" cy="378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FAD046-08B7-F45D-E79A-2742B8514A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7" r="17254" b="86438"/>
          <a:stretch/>
        </p:blipFill>
        <p:spPr bwMode="auto">
          <a:xfrm>
            <a:off x="2272420" y="348087"/>
            <a:ext cx="6174464" cy="538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29350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7341"/>
            <a:ext cx="10531055" cy="5690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531055" cy="1167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30382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45" t="36962" b="9982"/>
          <a:stretch/>
        </p:blipFill>
        <p:spPr bwMode="auto">
          <a:xfrm>
            <a:off x="5015620" y="4265250"/>
            <a:ext cx="5537809" cy="2613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Existem 7 tipos de fake news. Você conhece todos? - Rede Magic">
            <a:extLst>
              <a:ext uri="{FF2B5EF4-FFF2-40B4-BE49-F238E27FC236}">
                <a16:creationId xmlns:a16="http://schemas.microsoft.com/office/drawing/2014/main" id="{3460C6A0-E8B9-2016-BCB5-68472B5B8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743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66967E5-CDA4-501A-4F21-DCB5AFAFF3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65" r="48942"/>
          <a:stretch/>
        </p:blipFill>
        <p:spPr bwMode="auto">
          <a:xfrm>
            <a:off x="2761306" y="1046006"/>
            <a:ext cx="5701649" cy="3238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3ECF57B-0567-E7A3-3F1C-3931A0D10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0" r="41660" b="69247"/>
          <a:stretch/>
        </p:blipFill>
        <p:spPr bwMode="auto">
          <a:xfrm>
            <a:off x="2762857" y="4858"/>
            <a:ext cx="5718204" cy="1041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8BC0D74-6A1C-9EFB-B463-977CEFB64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358197" y="1091023"/>
            <a:ext cx="4279713" cy="210738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E152F25-F894-7EA3-83D8-BFACFDA40A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0" y="4284572"/>
            <a:ext cx="2241797" cy="257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350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4012"/>
            <a:ext cx="10503587" cy="650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56246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CB41BE1-F0BE-7AD7-6841-C87ECF9CF521}"/>
              </a:ext>
            </a:extLst>
          </p:cNvPr>
          <p:cNvSpPr txBox="1"/>
          <p:nvPr/>
        </p:nvSpPr>
        <p:spPr>
          <a:xfrm>
            <a:off x="248736" y="583345"/>
            <a:ext cx="10035850" cy="416482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7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github.com/</a:t>
            </a:r>
            <a:r>
              <a:rPr lang="en-US" sz="7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sammyfreitas</a:t>
            </a:r>
            <a:r>
              <a:rPr lang="en-US" sz="7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/QUA_153</a:t>
            </a:r>
          </a:p>
        </p:txBody>
      </p:sp>
      <p:sp>
        <p:nvSpPr>
          <p:cNvPr id="12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15520206-AE0B-E669-3BA6-43C4F3C78A8C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 descr="LOGO_SENAI_BRANCO.png">
            <a:extLst>
              <a:ext uri="{FF2B5EF4-FFF2-40B4-BE49-F238E27FC236}">
                <a16:creationId xmlns:a16="http://schemas.microsoft.com/office/drawing/2014/main" id="{82B2680A-37CD-0B78-FB89-EA5FA766A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4086" y="5546784"/>
            <a:ext cx="10001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12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 e HTTPS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1971676"/>
            <a:ext cx="5196417" cy="229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491067" y="4370401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Ex.: https://firjan.com.br/senai/</a:t>
            </a:r>
          </a:p>
        </p:txBody>
      </p:sp>
      <p:sp>
        <p:nvSpPr>
          <p:cNvPr id="4" name="Retângulo 3"/>
          <p:cNvSpPr/>
          <p:nvPr/>
        </p:nvSpPr>
        <p:spPr>
          <a:xfrm>
            <a:off x="3869267" y="4866264"/>
            <a:ext cx="6553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As mensagens </a:t>
            </a:r>
            <a:r>
              <a:rPr lang="pt-B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  <a:r>
              <a:rPr lang="pt-BR" dirty="0"/>
              <a:t> são de texto simples, o que significa que partes não autorizadas podem acessá-las e lê-las facilmente pela Internet. </a:t>
            </a:r>
          </a:p>
          <a:p>
            <a:endParaRPr lang="pt-BR" dirty="0"/>
          </a:p>
          <a:p>
            <a:r>
              <a:rPr lang="pt-BR" dirty="0"/>
              <a:t>Por outro lado, o </a:t>
            </a:r>
            <a:r>
              <a:rPr lang="pt-B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 </a:t>
            </a:r>
            <a:r>
              <a:rPr lang="pt-BR" dirty="0"/>
              <a:t>transmite todos os dados em formato criptografado.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167" y="1980383"/>
            <a:ext cx="4482832" cy="2390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80" y="5237013"/>
            <a:ext cx="3381375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53379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659DBECE-7DAF-A80A-1C37-18896E060114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 descr="LOGO_SENAI_BRANCO.png">
            <a:extLst>
              <a:ext uri="{FF2B5EF4-FFF2-40B4-BE49-F238E27FC236}">
                <a16:creationId xmlns:a16="http://schemas.microsoft.com/office/drawing/2014/main" id="{1385119F-B085-13CD-7459-2715270B0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4086" y="5462118"/>
            <a:ext cx="1000125" cy="58102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AABB4C-A899-43F4-7F35-58F4B89E0DF9}"/>
              </a:ext>
            </a:extLst>
          </p:cNvPr>
          <p:cNvSpPr txBox="1"/>
          <p:nvPr/>
        </p:nvSpPr>
        <p:spPr>
          <a:xfrm>
            <a:off x="2513660" y="1939808"/>
            <a:ext cx="6148681" cy="32316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8000" dirty="0">
                <a:cs typeface="Segoe UI"/>
              </a:rPr>
              <a:t>?</a:t>
            </a:r>
            <a:r>
              <a:rPr lang="en-US" sz="18000" dirty="0">
                <a:cs typeface="Segoe UI"/>
              </a:rPr>
              <a:t>​</a:t>
            </a:r>
          </a:p>
          <a:p>
            <a:pPr algn="ctr"/>
            <a:r>
              <a:rPr lang="pt-BR" sz="2400" dirty="0">
                <a:cs typeface="Segoe UI"/>
              </a:rPr>
              <a:t>anthony.freitas@docente.senai.br </a:t>
            </a:r>
            <a:endParaRPr lang="pt-BR" sz="2400" dirty="0">
              <a:ea typeface="Calibri" panose="020F0502020204030204"/>
              <a:cs typeface="Segoe UI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B2203A0-6003-C7CD-03C1-72A79CA76C55}"/>
              </a:ext>
            </a:extLst>
          </p:cNvPr>
          <p:cNvSpPr txBox="1"/>
          <p:nvPr/>
        </p:nvSpPr>
        <p:spPr>
          <a:xfrm>
            <a:off x="1375363" y="773289"/>
            <a:ext cx="2743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400" b="1">
                <a:latin typeface="Calibri Light"/>
              </a:rPr>
              <a:t>Perguntas</a:t>
            </a:r>
            <a:r>
              <a:rPr lang="pt-BR" sz="4400" b="1">
                <a:latin typeface="Calibri Light"/>
                <a:ea typeface="Calibri Light"/>
                <a:cs typeface="Calibri Light"/>
              </a:rPr>
              <a:t>​</a:t>
            </a:r>
            <a:endParaRPr lang="pt-BR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8286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DOWNLOAD e UPLOAD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08" y="1671638"/>
            <a:ext cx="6685491" cy="2111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667" y="2694174"/>
            <a:ext cx="5779032" cy="37054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5337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u="sng" dirty="0"/>
              <a:t>EMAIL (correio eletrônico)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1401762"/>
            <a:ext cx="8717492" cy="4875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5337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25743" y="193418"/>
            <a:ext cx="3854513" cy="1325563"/>
          </a:xfrm>
        </p:spPr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Métodos de busca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667" y="239251"/>
            <a:ext cx="2937112" cy="1233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43" y="1985427"/>
            <a:ext cx="7316787" cy="181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tângulo 4"/>
          <p:cNvSpPr/>
          <p:nvPr/>
        </p:nvSpPr>
        <p:spPr>
          <a:xfrm>
            <a:off x="671290" y="1678564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BUSCA FORÇADA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770467" y="3804702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BUSCA EXCLUÍDA</a:t>
            </a:r>
            <a:endParaRPr lang="pt-BR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56" y="4072435"/>
            <a:ext cx="6991043" cy="2497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6AD542D-6640-D2FB-2FCE-6BADC66708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9807"/>
          <a:stretch/>
        </p:blipFill>
        <p:spPr>
          <a:xfrm>
            <a:off x="7735728" y="2548886"/>
            <a:ext cx="4249470" cy="9926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7E2E06F-EC16-A7D9-CA77-A7F7BB2165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8269" y="4244418"/>
            <a:ext cx="4226929" cy="7139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5337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98757" y="347266"/>
            <a:ext cx="4874376" cy="983361"/>
          </a:xfrm>
        </p:spPr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Métodos de busca</a:t>
            </a:r>
          </a:p>
        </p:txBody>
      </p:sp>
      <p:sp>
        <p:nvSpPr>
          <p:cNvPr id="5" name="Retângulo 4"/>
          <p:cNvSpPr/>
          <p:nvPr/>
        </p:nvSpPr>
        <p:spPr>
          <a:xfrm>
            <a:off x="298757" y="1678564"/>
            <a:ext cx="487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BUSCA POR EXTENSÃO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5398114" y="2847969"/>
            <a:ext cx="39091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BUSCA USANDO CORINGA</a:t>
            </a:r>
            <a:endParaRPr lang="pt-B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45" y="2073052"/>
            <a:ext cx="5168369" cy="1752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114" y="3352800"/>
            <a:ext cx="5093673" cy="3347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5435608" y="5317070"/>
            <a:ext cx="1075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SENAI”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6815073" y="6361645"/>
            <a:ext cx="1075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SENAI”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439E8A7-9D40-D4AE-4687-5F92A01F1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9615" y="1267484"/>
            <a:ext cx="4622693" cy="144498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549634D-F206-D1F6-9FFD-05C89AFE74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705" y="4144535"/>
            <a:ext cx="3972479" cy="162900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75880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536017" y="500593"/>
            <a:ext cx="9799166" cy="1099608"/>
          </a:xfrm>
        </p:spPr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REDES SOCIAIS</a:t>
            </a:r>
          </a:p>
        </p:txBody>
      </p:sp>
      <p:pic>
        <p:nvPicPr>
          <p:cNvPr id="7170" name="Picture 2" descr="https://bagy.com.br/blog/wp-content/uploads/2023/01/o-que-sao-redes-sociais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474" y="3285066"/>
            <a:ext cx="5434119" cy="357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347133" y="1468103"/>
            <a:ext cx="1001606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/>
              <a:t>As redes sociais são plataformas onde as pessoas podem consumir conteúdo de outros gratuitamente, partilhar o seu próprio conteúdo e conectar-se com outras pessoas através de gostos, comentários e mensagens privadas. </a:t>
            </a:r>
          </a:p>
        </p:txBody>
      </p:sp>
      <p:sp>
        <p:nvSpPr>
          <p:cNvPr id="4" name="Retângulo 3"/>
          <p:cNvSpPr/>
          <p:nvPr/>
        </p:nvSpPr>
        <p:spPr>
          <a:xfrm>
            <a:off x="262466" y="3173228"/>
            <a:ext cx="4445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/>
              <a:t>O objetivo primordial destas plataformas é, no fundo, conectar pessoas.</a:t>
            </a:r>
          </a:p>
        </p:txBody>
      </p:sp>
      <p:sp>
        <p:nvSpPr>
          <p:cNvPr id="5" name="Retângulo 4"/>
          <p:cNvSpPr/>
          <p:nvPr/>
        </p:nvSpPr>
        <p:spPr>
          <a:xfrm>
            <a:off x="203198" y="4432071"/>
            <a:ext cx="492327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/>
              <a:t>Com o fortalecimento da era digital, essas redes se tornaram o principal meio de entretenimento, relacionamento, fortalecimento de nichos e network.</a:t>
            </a:r>
          </a:p>
        </p:txBody>
      </p:sp>
    </p:spTree>
    <p:extLst>
      <p:ext uri="{BB962C8B-B14F-4D97-AF65-F5344CB8AC3E}">
        <p14:creationId xmlns:p14="http://schemas.microsoft.com/office/powerpoint/2010/main" val="26153379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ício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3064</TotalTime>
  <Words>1303</Words>
  <Application>Microsoft Office PowerPoint</Application>
  <PresentationFormat>Widescreen</PresentationFormat>
  <Paragraphs>137</Paragraphs>
  <Slides>40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47" baseType="lpstr">
      <vt:lpstr>-apple-system</vt:lpstr>
      <vt:lpstr>Arial</vt:lpstr>
      <vt:lpstr>Calibri</vt:lpstr>
      <vt:lpstr>Calibri Light</vt:lpstr>
      <vt:lpstr>Segoe UI</vt:lpstr>
      <vt:lpstr>Tw Cen MT</vt:lpstr>
      <vt:lpstr>Tema do Office</vt:lpstr>
      <vt:lpstr>Apresentação do PowerPoint</vt:lpstr>
      <vt:lpstr>Apresentação do PowerPoint</vt:lpstr>
      <vt:lpstr>Acessando Páginas</vt:lpstr>
      <vt:lpstr>HTTP e HTTPS</vt:lpstr>
      <vt:lpstr>DOWNLOAD e UPLOAD</vt:lpstr>
      <vt:lpstr>EMAIL (correio eletrônico)</vt:lpstr>
      <vt:lpstr>Métodos de busca</vt:lpstr>
      <vt:lpstr>Métodos de busca</vt:lpstr>
      <vt:lpstr>REDES SOCIAIS</vt:lpstr>
      <vt:lpstr>REDES SOCIAIS</vt:lpstr>
      <vt:lpstr>REDES SOCIAIS</vt:lpstr>
      <vt:lpstr>REDES SOCIAIS</vt:lpstr>
      <vt:lpstr>REDES SOCIAIS</vt:lpstr>
      <vt:lpstr>REDES SOCIAIS</vt:lpstr>
      <vt:lpstr>REDES SOCIAIS</vt:lpstr>
      <vt:lpstr>REDES SOCIAIS</vt:lpstr>
      <vt:lpstr>CÓDIGOS MALICIOSOS</vt:lpstr>
      <vt:lpstr>CÓDIGOS MALICIOSOS</vt:lpstr>
      <vt:lpstr>CÓDIGOS MALICIOSOS</vt:lpstr>
      <vt:lpstr>Golpes na Internet</vt:lpstr>
      <vt:lpstr>Golpes mais comuns</vt:lpstr>
      <vt:lpstr>Golpes mais comuns</vt:lpstr>
      <vt:lpstr>Golpes mais comuns</vt:lpstr>
      <vt:lpstr>Golpes mais comuns</vt:lpstr>
      <vt:lpstr>Golpes mais comuns</vt:lpstr>
      <vt:lpstr>Golpes mais comuns</vt:lpstr>
      <vt:lpstr>Como se proteger dos golpes?</vt:lpstr>
      <vt:lpstr>Como se proteger dos golpes?</vt:lpstr>
      <vt:lpstr>Apresentação do PowerPoint</vt:lpstr>
      <vt:lpstr>Apresentação do PowerPoint</vt:lpstr>
      <vt:lpstr>Apresentação do PowerPoint</vt:lpstr>
      <vt:lpstr>Apresentação do PowerPoint</vt:lpstr>
      <vt:lpstr>Dicas para não se deixar enganar por Fake News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Anthony Samuel Sobral De Freitas</dc:creator>
  <cp:lastModifiedBy>Anthony Samuel Sobral De Freitas</cp:lastModifiedBy>
  <cp:revision>37</cp:revision>
  <dcterms:created xsi:type="dcterms:W3CDTF">2023-10-02T18:49:32Z</dcterms:created>
  <dcterms:modified xsi:type="dcterms:W3CDTF">2024-08-10T00:26:14Z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c88f678-0b6e-4995-8ab3-bcc8062be905_Enabled">
    <vt:lpwstr>true</vt:lpwstr>
  </property>
  <property fmtid="{D5CDD505-2E9C-101B-9397-08002B2CF9AE}" pid="3" name="MSIP_Label_5c88f678-0b6e-4995-8ab3-bcc8062be905_SetDate">
    <vt:lpwstr>2024-01-19T22:20:13Z</vt:lpwstr>
  </property>
  <property fmtid="{D5CDD505-2E9C-101B-9397-08002B2CF9AE}" pid="4" name="MSIP_Label_5c88f678-0b6e-4995-8ab3-bcc8062be905_Method">
    <vt:lpwstr>Standard</vt:lpwstr>
  </property>
  <property fmtid="{D5CDD505-2E9C-101B-9397-08002B2CF9AE}" pid="5" name="MSIP_Label_5c88f678-0b6e-4995-8ab3-bcc8062be905_Name">
    <vt:lpwstr>Ostensivo</vt:lpwstr>
  </property>
  <property fmtid="{D5CDD505-2E9C-101B-9397-08002B2CF9AE}" pid="6" name="MSIP_Label_5c88f678-0b6e-4995-8ab3-bcc8062be905_SiteId">
    <vt:lpwstr>d0c698d4-e4ea-4ee9-a79d-f2d7a78399c8</vt:lpwstr>
  </property>
  <property fmtid="{D5CDD505-2E9C-101B-9397-08002B2CF9AE}" pid="7" name="MSIP_Label_5c88f678-0b6e-4995-8ab3-bcc8062be905_ActionId">
    <vt:lpwstr>d208f87c-031d-4ec2-b200-04b18458467d</vt:lpwstr>
  </property>
  <property fmtid="{D5CDD505-2E9C-101B-9397-08002B2CF9AE}" pid="8" name="MSIP_Label_5c88f678-0b6e-4995-8ab3-bcc8062be905_ContentBits">
    <vt:lpwstr>0</vt:lpwstr>
  </property>
</Properties>
</file>